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7"/>
  </p:notesMasterIdLst>
  <p:sldIdLst>
    <p:sldId id="256" r:id="rId3"/>
    <p:sldId id="260" r:id="rId4"/>
    <p:sldId id="527" r:id="rId5"/>
    <p:sldId id="525" r:id="rId6"/>
    <p:sldId id="531" r:id="rId7"/>
    <p:sldId id="476" r:id="rId8"/>
    <p:sldId id="273" r:id="rId9"/>
    <p:sldId id="534" r:id="rId10"/>
    <p:sldId id="532" r:id="rId11"/>
    <p:sldId id="533" r:id="rId12"/>
    <p:sldId id="257" r:id="rId13"/>
    <p:sldId id="262" r:id="rId14"/>
    <p:sldId id="272" r:id="rId15"/>
    <p:sldId id="271" r:id="rId16"/>
    <p:sldId id="263" r:id="rId17"/>
    <p:sldId id="264" r:id="rId18"/>
    <p:sldId id="267" r:id="rId19"/>
    <p:sldId id="275" r:id="rId20"/>
    <p:sldId id="280" r:id="rId21"/>
    <p:sldId id="276" r:id="rId22"/>
    <p:sldId id="277" r:id="rId23"/>
    <p:sldId id="278" r:id="rId24"/>
    <p:sldId id="279" r:id="rId25"/>
    <p:sldId id="283" r:id="rId26"/>
    <p:sldId id="281" r:id="rId27"/>
    <p:sldId id="288" r:id="rId28"/>
    <p:sldId id="289" r:id="rId29"/>
    <p:sldId id="367" r:id="rId30"/>
    <p:sldId id="535" r:id="rId31"/>
    <p:sldId id="287" r:id="rId32"/>
    <p:sldId id="290" r:id="rId33"/>
    <p:sldId id="291" r:id="rId34"/>
    <p:sldId id="284" r:id="rId35"/>
    <p:sldId id="292" r:id="rId36"/>
    <p:sldId id="293" r:id="rId37"/>
    <p:sldId id="482" r:id="rId38"/>
    <p:sldId id="371" r:id="rId39"/>
    <p:sldId id="483" r:id="rId40"/>
    <p:sldId id="479" r:id="rId41"/>
    <p:sldId id="485" r:id="rId42"/>
    <p:sldId id="486" r:id="rId43"/>
    <p:sldId id="484" r:id="rId44"/>
    <p:sldId id="488" r:id="rId45"/>
    <p:sldId id="489" r:id="rId46"/>
    <p:sldId id="490" r:id="rId47"/>
    <p:sldId id="495" r:id="rId48"/>
    <p:sldId id="497" r:id="rId49"/>
    <p:sldId id="508" r:id="rId50"/>
    <p:sldId id="509" r:id="rId51"/>
    <p:sldId id="510" r:id="rId52"/>
    <p:sldId id="511" r:id="rId53"/>
    <p:sldId id="514" r:id="rId54"/>
    <p:sldId id="512" r:id="rId55"/>
    <p:sldId id="51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13" autoAdjust="0"/>
    <p:restoredTop sz="58655" autoAdjust="0"/>
  </p:normalViewPr>
  <p:slideViewPr>
    <p:cSldViewPr snapToGrid="0">
      <p:cViewPr varScale="1">
        <p:scale>
          <a:sx n="74" d="100"/>
          <a:sy n="74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D14AC-DA58-4971-8ADF-0E05D00D66C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76100-8907-4B6F-8E40-A8501FA0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a file in your text editor of choice. We will copy URLs and keys as they are generated because we will need those later during the pipelines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06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Tags are added to Process via environmental variables created by the Deploy</a:t>
            </a:r>
          </a:p>
          <a:p>
            <a:r>
              <a:rPr lang="en-US" dirty="0"/>
              <a:t>- This rule propagates the tag to services to automatically apply Staging vs Production Tags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07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49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9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8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8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in Azure Portal :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https://portal.azure.com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Resource Group</a:t>
            </a:r>
          </a:p>
          <a:p>
            <a:pPr lvl="1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 up a region, ideally South Central US (tested on)</a:t>
            </a:r>
          </a:p>
          <a:p>
            <a:pPr lvl="1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Storage account (for monspec file)</a:t>
            </a:r>
          </a:p>
          <a:p>
            <a:pPr lvl="2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 info, create a new ResourceGroup : IMPORTANT, the name must be unique so append your name to the Resource Group name. For example: unbreakable-pipeline-stevecaron</a:t>
            </a:r>
          </a:p>
          <a:p>
            <a:pPr lvl="2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South Central US as a region (tested on)</a:t>
            </a:r>
          </a:p>
          <a:p>
            <a:pPr lvl="2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Review + create</a:t>
            </a:r>
          </a:p>
          <a:p>
            <a:pPr lvl="2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Create</a:t>
            </a:r>
          </a:p>
          <a:p>
            <a:pPr lvl="2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your storage account is finished deploying, you will need to create a Blob</a:t>
            </a:r>
          </a:p>
          <a:p>
            <a:pPr lvl="2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Go to Resource</a:t>
            </a:r>
          </a:p>
          <a:p>
            <a:pPr lvl="2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Blobs in the Storage Account left side menu</a:t>
            </a:r>
          </a:p>
          <a:p>
            <a:pPr lvl="2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 new Container, name it 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monspec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select a Public access level : Container (anonymous read access for containers and blob)</a:t>
            </a:r>
          </a:p>
          <a:p>
            <a:pPr lvl="2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into your 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monspec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container and upload the 2 json files from the github repo, from the directory UnbreakablePipelineSource/monspec </a:t>
            </a:r>
          </a:p>
          <a:p>
            <a:pPr lvl="2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of these 2 files, we will need the URL later on, so copy the URL to a cheat sheet (open a notepad or text editor) 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Copy-paste in your cheat sheet, the URL for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of these 2 files, we will need it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2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PAT – Personal Access Token : This is used for Authentication between the Azure </a:t>
            </a:r>
            <a:r>
              <a:rPr lang="en-US" dirty="0" err="1"/>
              <a:t>Devops</a:t>
            </a:r>
            <a:r>
              <a:rPr lang="en-US" dirty="0"/>
              <a:t> and Azure Portal. </a:t>
            </a:r>
          </a:p>
          <a:p>
            <a:endParaRPr lang="en-US" dirty="0"/>
          </a:p>
          <a:p>
            <a:pPr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will need to define a Personal Access Token</a:t>
            </a:r>
          </a:p>
          <a:p>
            <a:pPr lvl="1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in User(topright)-&gt;Security-&gt;Personal Access Tokens</a:t>
            </a:r>
          </a:p>
          <a:p>
            <a:pPr lvl="1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new token, name it (unbreakable-pipeline-token)</a:t>
            </a:r>
          </a:p>
          <a:p>
            <a:pPr lvl="1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your organization</a:t>
            </a:r>
          </a:p>
          <a:p>
            <a:pPr lvl="1" rtl="0" fontAlgn="ctr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Full access as Scope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9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76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74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9B43-09EE-4DD9-8E9D-AC021B1AC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98BF1-35D2-4FEE-AE41-F6D30E075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D5CBA-0894-4D49-91F7-81FE719A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29D02-94EC-4290-AB41-4F578046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06706-D557-4A06-B893-ED1018AB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52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54C0-B12E-453C-AA4A-D3667115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9AEF8-954C-418B-B0D7-B40B4F22A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4CF5-E04F-46C2-A104-989B1FB1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74B84-1E58-48A5-9E1C-01BA5ECF8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24654-7F7E-4076-B8A0-7ACDB578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0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77DDC-737B-4B71-9DC3-CCEAEF6D5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E6B61-7ABF-411A-836C-5B6FA33D9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3EC98-F379-4CF7-8370-4D794E56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2077A-4B06-44C9-8C87-1B6A4E48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781C7-DF38-4027-9E2E-52492E83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36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79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713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1779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0"/>
            <a:ext cx="1218072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20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20380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" y="2"/>
            <a:ext cx="12180721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789611" y="11103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958593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" y="2"/>
            <a:ext cx="12180719" cy="68579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508908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7570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4155" y="1689693"/>
            <a:ext cx="6795732" cy="852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9691" y="1240973"/>
            <a:ext cx="6795732" cy="44872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20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567650" y="4775201"/>
            <a:ext cx="1855788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549277" y="4775201"/>
            <a:ext cx="1784492" cy="1516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640" y="6601434"/>
            <a:ext cx="12200509" cy="256567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19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EEE9-7311-4A0B-B8DF-D0691595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14FC-8645-42C8-B73E-2BD796F37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36C11-7733-4E78-9CD8-F77CD895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8ED9D-6B4B-4FEE-89D3-EEF14C6F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62667-811F-4B8D-B968-C4123FF9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7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2" y="6601683"/>
            <a:ext cx="12200509" cy="256567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1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1051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8510" y="2874711"/>
            <a:ext cx="12200511" cy="85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600"/>
              <a:t>Subject slide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29071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430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9" y="1585734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" y="6053559"/>
            <a:ext cx="3024188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8" y="6030409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3"/>
            <a:ext cx="3060236" cy="4502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283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4163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3466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5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3" y="857972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983883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22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1" y="1450801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1" y="572401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6637967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13383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1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500" y="1450801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1"/>
            <a:ext cx="663796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1925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1"/>
            <a:ext cx="3843131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436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0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3B68-79C2-44D0-AA5A-AF76A009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E50A1-C30B-4F45-8332-F77AB7EFF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47DED-7F17-401A-91E8-40F94716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2714E-3F8F-456D-849E-7D8913D0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D3977-498D-4DD4-919D-9EB93189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769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6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2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043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12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072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4087475" y="-3143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555181" y="8449734"/>
            <a:ext cx="523751" cy="480505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4843001" y="2446718"/>
            <a:ext cx="2767680" cy="86627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32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3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955" y="6244047"/>
            <a:ext cx="1854948" cy="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67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8517" y="0"/>
            <a:ext cx="1222903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9530" y="82832"/>
            <a:ext cx="12291059" cy="7044267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522552" y="787665"/>
            <a:ext cx="11145813" cy="60860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514351" y="787401"/>
            <a:ext cx="11159597" cy="6089452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3797599" y="1850535"/>
            <a:ext cx="3870887" cy="52445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1100639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673052" y="2140481"/>
            <a:ext cx="1081272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1100639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855999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368851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431373" y="1412781"/>
            <a:ext cx="11329259" cy="4707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31376" y="436761"/>
            <a:ext cx="11329257" cy="757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133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8DD3-06B4-4298-8818-B201A772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6EF7C-55EE-486B-A9B8-042A49511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9408B-D657-4E25-8CBF-BEEC4F2AB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8E102-7AE9-4BAB-B7F2-7210E946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977A3-182C-4F3B-9A81-A210FD8E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A7C5C-B5C1-4AE0-9B17-5E24BA33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2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CA77-9B3C-42C6-8026-9CDF10A2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A1687-5B99-40FB-8C8A-AE04C9533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D6C25-634B-4860-B1ED-58B83D0C7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917DF-8915-4F6E-BB0D-685FBC1F4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A7687-ADE8-4687-98B4-E12AF32DC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B5FE1-4B67-4F39-ACAE-51403E574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9503DD-2951-4A9B-BE48-CDF98813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E350E-33AA-48DF-8A32-380D7B95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AAD3-68DB-42D5-9AFB-0BD04F26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A93E5-021F-4855-85C1-AABE1B1CE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7EB63-BB6F-42FE-AD19-83A8A041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C7194-323B-4060-AA67-06D0D614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2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D51D-599B-4B92-872E-D8920B1F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28CAC-5B93-45F7-AB4F-A47801DC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F8992-989D-4530-A186-FBC85F0C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7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963A-7F48-4EA7-A947-7D08BD2A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8669-3294-4922-A252-4E3762D33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86622-2FC5-402E-9CE7-2BC255A9D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A30DA-7B55-4461-813D-1AAC6290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F154-1711-40C7-86FA-0AAD4609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20F28-E0E5-4984-80AE-19F32348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07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CDC1-F9F5-4AE4-BFE9-8D51C1FA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0C6B8-AD4F-4F11-BBAD-3C66D0A2D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24586-6F2D-45B4-99FA-FF9F1A00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F63E3-4DB2-44B2-92A2-9B033CEF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5A96E-E599-4ADA-8494-666A8624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4CC2-744B-4266-8F83-A41D69DF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37DF95-FA98-4F6D-ADE5-D43170B8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458B7-17E0-49F0-99DE-A717AEAD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5690B-AEF5-4ABF-AAF4-1764399D6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530BE-DDF0-4B7D-85F7-7660E5C5FB2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AFD24-6183-44EA-A651-D90AEF8C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1BC42-57B2-4EC4-9741-65414154F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4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8" y="5861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22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ev.azur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fia-habib/UnbreakablePipelineSourc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ynatrace.com/trial" TargetMode="External"/><Relationship Id="rId5" Type="http://schemas.openxmlformats.org/officeDocument/2006/relationships/hyperlink" Target="https://azure.microsoft.com/free/" TargetMode="External"/><Relationship Id="rId4" Type="http://schemas.openxmlformats.org/officeDocument/2006/relationships/hyperlink" Target="https://aka.ms/SignupAzureDevOp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40.117.92.217:5000/api/DTCLIProxy/MonspecPullReques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03.png"/><Relationship Id="rId3" Type="http://schemas.openxmlformats.org/officeDocument/2006/relationships/image" Target="../media/image96.png"/><Relationship Id="rId7" Type="http://schemas.openxmlformats.org/officeDocument/2006/relationships/image" Target="../media/image18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11" Type="http://schemas.openxmlformats.org/officeDocument/2006/relationships/image" Target="../media/image41.png"/><Relationship Id="rId5" Type="http://schemas.openxmlformats.org/officeDocument/2006/relationships/image" Target="../media/image98.png"/><Relationship Id="rId15" Type="http://schemas.openxmlformats.org/officeDocument/2006/relationships/image" Target="../media/image105.pn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Relationship Id="rId1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5.png"/><Relationship Id="rId7" Type="http://schemas.openxmlformats.org/officeDocument/2006/relationships/image" Target="../media/image10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9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2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18.png"/><Relationship Id="rId14" Type="http://schemas.openxmlformats.org/officeDocument/2006/relationships/image" Target="../media/image43.png"/><Relationship Id="rId22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40.png"/><Relationship Id="rId18" Type="http://schemas.openxmlformats.org/officeDocument/2006/relationships/image" Target="../media/image138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39.png"/><Relationship Id="rId17" Type="http://schemas.openxmlformats.org/officeDocument/2006/relationships/image" Target="../media/image137.png"/><Relationship Id="rId2" Type="http://schemas.openxmlformats.org/officeDocument/2006/relationships/image" Target="../media/image125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9.jpe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5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6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8.png"/><Relationship Id="rId18" Type="http://schemas.openxmlformats.org/officeDocument/2006/relationships/image" Target="../media/image17.png"/><Relationship Id="rId3" Type="http://schemas.openxmlformats.org/officeDocument/2006/relationships/image" Target="../media/image53.png"/><Relationship Id="rId21" Type="http://schemas.openxmlformats.org/officeDocument/2006/relationships/image" Target="../media/image64.png"/><Relationship Id="rId7" Type="http://schemas.openxmlformats.org/officeDocument/2006/relationships/image" Target="../media/image15.png"/><Relationship Id="rId12" Type="http://schemas.openxmlformats.org/officeDocument/2006/relationships/image" Target="../media/image57.png"/><Relationship Id="rId17" Type="http://schemas.openxmlformats.org/officeDocument/2006/relationships/image" Target="../media/image32.png"/><Relationship Id="rId2" Type="http://schemas.openxmlformats.org/officeDocument/2006/relationships/image" Target="../media/image52.png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56.png"/><Relationship Id="rId5" Type="http://schemas.openxmlformats.org/officeDocument/2006/relationships/image" Target="../media/image13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12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370F-1391-4DC9-BB0B-D68168CFD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Unbreakable Azure </a:t>
            </a:r>
            <a:r>
              <a:rPr lang="en-US" dirty="0" err="1"/>
              <a:t>Devops</a:t>
            </a:r>
            <a:r>
              <a:rPr lang="en-US" dirty="0"/>
              <a:t> Pipeline using Dynatrace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F457F-9839-4875-A841-7BFD6B3E1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Safia Habib</a:t>
            </a:r>
          </a:p>
        </p:txBody>
      </p:sp>
    </p:spTree>
    <p:extLst>
      <p:ext uri="{BB962C8B-B14F-4D97-AF65-F5344CB8AC3E}">
        <p14:creationId xmlns:p14="http://schemas.microsoft.com/office/powerpoint/2010/main" val="48558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9797-C91F-4460-9A92-2CF15EA2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97" y="148309"/>
            <a:ext cx="6732235" cy="766091"/>
          </a:xfrm>
        </p:spPr>
        <p:txBody>
          <a:bodyPr/>
          <a:lstStyle/>
          <a:p>
            <a:r>
              <a:rPr lang="en-US" dirty="0"/>
              <a:t>Step 1 : Storage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E8F4-4B25-4BBF-B555-86D29EA7F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44" y="1715014"/>
            <a:ext cx="3494076" cy="4351338"/>
          </a:xfrm>
        </p:spPr>
        <p:txBody>
          <a:bodyPr/>
          <a:lstStyle/>
          <a:p>
            <a:r>
              <a:rPr lang="en-US" dirty="0"/>
              <a:t>Login to Azure Portal </a:t>
            </a:r>
          </a:p>
          <a:p>
            <a:r>
              <a:rPr lang="en-US" dirty="0"/>
              <a:t>Create Storage Account</a:t>
            </a:r>
          </a:p>
          <a:p>
            <a:r>
              <a:rPr lang="en-US" dirty="0"/>
              <a:t>Upload the </a:t>
            </a:r>
            <a:r>
              <a:rPr lang="en-US" dirty="0" err="1"/>
              <a:t>Monspec</a:t>
            </a:r>
            <a:r>
              <a:rPr lang="en-US" dirty="0"/>
              <a:t> folder from the source code to a new Blob container</a:t>
            </a:r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8EA4241-268D-48CA-BE37-110007104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60" y="1457312"/>
            <a:ext cx="6942243" cy="394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458B3-29ED-FE4D-B4A4-4CF6D1D5D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20" y="4842792"/>
            <a:ext cx="3200400" cy="186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D12E29-527C-A84E-9329-8850BFE2D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896" y="4842792"/>
            <a:ext cx="2717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5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DDCA52-D666-46E6-A68C-7E96681EC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6551" y="837072"/>
            <a:ext cx="7990775" cy="43513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21A5D7-3449-432F-8297-D9E3142AC898}"/>
              </a:ext>
            </a:extLst>
          </p:cNvPr>
          <p:cNvSpPr txBox="1">
            <a:spLocks/>
          </p:cNvSpPr>
          <p:nvPr/>
        </p:nvSpPr>
        <p:spPr>
          <a:xfrm>
            <a:off x="229108" y="3845259"/>
            <a:ext cx="4325640" cy="183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the </a:t>
            </a:r>
            <a:r>
              <a:rPr lang="en-US" dirty="0" err="1"/>
              <a:t>Azure_Devops_Values</a:t>
            </a:r>
            <a:r>
              <a:rPr lang="en-US" dirty="0"/>
              <a:t> Notepad copy the URL’s of the </a:t>
            </a:r>
            <a:r>
              <a:rPr lang="en-US" dirty="0" err="1"/>
              <a:t>Monspec</a:t>
            </a:r>
            <a:r>
              <a:rPr lang="en-US" dirty="0"/>
              <a:t> file and the Pipeline Info File</a:t>
            </a:r>
          </a:p>
        </p:txBody>
      </p:sp>
    </p:spTree>
    <p:extLst>
      <p:ext uri="{BB962C8B-B14F-4D97-AF65-F5344CB8AC3E}">
        <p14:creationId xmlns:p14="http://schemas.microsoft.com/office/powerpoint/2010/main" val="198159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2A31-ACEB-47E8-BF0A-9E6CE77D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153192"/>
            <a:ext cx="11307792" cy="107175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2: Create Azure DevOps Organization and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C17C7-6CCF-4B65-8A54-A5B3EF67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377051"/>
            <a:ext cx="4892531" cy="4626934"/>
          </a:xfrm>
        </p:spPr>
        <p:txBody>
          <a:bodyPr/>
          <a:lstStyle/>
          <a:p>
            <a:r>
              <a:rPr lang="en-US" dirty="0"/>
              <a:t>Login to </a:t>
            </a:r>
            <a:r>
              <a:rPr lang="en-US" dirty="0">
                <a:hlinkClick r:id="rId2"/>
              </a:rPr>
              <a:t>https://dev.azure.com</a:t>
            </a:r>
            <a:endParaRPr lang="en-US" dirty="0"/>
          </a:p>
          <a:p>
            <a:r>
              <a:rPr lang="en-US" dirty="0"/>
              <a:t>Create a New Organization </a:t>
            </a:r>
          </a:p>
          <a:p>
            <a:r>
              <a:rPr lang="en-US" dirty="0"/>
              <a:t>Create a New Project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668DB-EDD1-2D43-9CCF-CF5E8C52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847" y="1224951"/>
            <a:ext cx="5616755" cy="528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2A31-ACEB-47E8-BF0A-9E6CE77D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" y="153192"/>
            <a:ext cx="7529423" cy="1071759"/>
          </a:xfrm>
        </p:spPr>
        <p:txBody>
          <a:bodyPr/>
          <a:lstStyle/>
          <a:p>
            <a:r>
              <a:rPr lang="en-US" dirty="0"/>
              <a:t>Step 3: Setup Azure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C17C7-6CCF-4B65-8A54-A5B3EF67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377051"/>
            <a:ext cx="5674659" cy="4351338"/>
          </a:xfrm>
        </p:spPr>
        <p:txBody>
          <a:bodyPr/>
          <a:lstStyle/>
          <a:p>
            <a:r>
              <a:rPr lang="en-US" dirty="0"/>
              <a:t>In your project, go to Repos</a:t>
            </a:r>
          </a:p>
          <a:p>
            <a:r>
              <a:rPr lang="en-US" dirty="0"/>
              <a:t>Import a Git Repository</a:t>
            </a:r>
          </a:p>
          <a:p>
            <a:r>
              <a:rPr lang="en-US" dirty="0"/>
              <a:t>URL to clone is: https://github.com/safia-habib/UnbreakablePipelineSource</a:t>
            </a:r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8449E6E-F4D8-4E2C-BC70-1B0AAA19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149" y="1690688"/>
            <a:ext cx="52793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D6C6-62F7-434E-A300-CD618A4D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43" y="425790"/>
            <a:ext cx="10515600" cy="4351338"/>
          </a:xfrm>
        </p:spPr>
        <p:txBody>
          <a:bodyPr/>
          <a:lstStyle/>
          <a:p>
            <a:r>
              <a:rPr lang="en-US" dirty="0"/>
              <a:t>In the imported code navigate to </a:t>
            </a:r>
            <a:r>
              <a:rPr lang="en-US" dirty="0" err="1"/>
              <a:t>ArmTemplates</a:t>
            </a:r>
            <a:r>
              <a:rPr lang="en-US" dirty="0"/>
              <a:t>/</a:t>
            </a:r>
            <a:r>
              <a:rPr lang="en-US" dirty="0" err="1"/>
              <a:t>functionarmTemplate.parameters.json</a:t>
            </a:r>
            <a:endParaRPr lang="en-US" dirty="0"/>
          </a:p>
          <a:p>
            <a:r>
              <a:rPr lang="en-US" dirty="0"/>
              <a:t>Replace &lt;your Name&gt; With your First + Last name, for example : stevecaron</a:t>
            </a:r>
          </a:p>
          <a:p>
            <a:r>
              <a:rPr lang="en-US" dirty="0"/>
              <a:t>Commit the changes once done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6AE4E4-69FF-4531-9FA9-991BEAF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65" y="2909382"/>
            <a:ext cx="10515600" cy="3735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FAA8CB-E6C0-43D2-971F-6F99BB0ADDFE}"/>
              </a:ext>
            </a:extLst>
          </p:cNvPr>
          <p:cNvSpPr/>
          <p:nvPr/>
        </p:nvSpPr>
        <p:spPr>
          <a:xfrm>
            <a:off x="6560967" y="2488231"/>
            <a:ext cx="716437" cy="4242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11507-BFED-4E15-A952-4E9C8AB13531}"/>
              </a:ext>
            </a:extLst>
          </p:cNvPr>
          <p:cNvSpPr/>
          <p:nvPr/>
        </p:nvSpPr>
        <p:spPr>
          <a:xfrm>
            <a:off x="5717268" y="3540890"/>
            <a:ext cx="642594" cy="4242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4DDCD4-396A-40C7-A7CE-3A82A6D4442B}"/>
              </a:ext>
            </a:extLst>
          </p:cNvPr>
          <p:cNvSpPr/>
          <p:nvPr/>
        </p:nvSpPr>
        <p:spPr>
          <a:xfrm>
            <a:off x="7918427" y="3517323"/>
            <a:ext cx="609596" cy="32993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12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2E2-630F-4DB2-AF93-B6777E3F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" y="103187"/>
            <a:ext cx="10515600" cy="1325563"/>
          </a:xfrm>
        </p:spPr>
        <p:txBody>
          <a:bodyPr/>
          <a:lstStyle/>
          <a:p>
            <a:r>
              <a:rPr lang="en-US" dirty="0"/>
              <a:t>Step 4: Create a Personal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F12B0-07E7-437A-8AE5-6822E5C9E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" y="1054893"/>
            <a:ext cx="10952001" cy="4748213"/>
          </a:xfrm>
        </p:spPr>
        <p:txBody>
          <a:bodyPr/>
          <a:lstStyle/>
          <a:p>
            <a:r>
              <a:rPr lang="en-US" dirty="0"/>
              <a:t>Create a PAT and Copy Value to the Notepad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9204AA3-9353-4884-9B32-07DA56E0C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1531142"/>
            <a:ext cx="7695124" cy="4448175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640C6E71-C4A8-46A0-AF47-0CF73B07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913" y="3428999"/>
            <a:ext cx="7578660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A2CDFB-20B5-4646-B7FE-9E1A488F540D}"/>
              </a:ext>
            </a:extLst>
          </p:cNvPr>
          <p:cNvSpPr/>
          <p:nvPr/>
        </p:nvSpPr>
        <p:spPr>
          <a:xfrm>
            <a:off x="6297105" y="2427402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35E9A-E457-47A4-9C41-B339FC3C49A0}"/>
              </a:ext>
            </a:extLst>
          </p:cNvPr>
          <p:cNvCxnSpPr>
            <a:cxnSpLocks/>
          </p:cNvCxnSpPr>
          <p:nvPr/>
        </p:nvCxnSpPr>
        <p:spPr>
          <a:xfrm>
            <a:off x="7640425" y="2653645"/>
            <a:ext cx="292231" cy="9615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732DD3-259C-471E-BCE8-B7AF9549E9F9}"/>
              </a:ext>
            </a:extLst>
          </p:cNvPr>
          <p:cNvSpPr/>
          <p:nvPr/>
        </p:nvSpPr>
        <p:spPr>
          <a:xfrm>
            <a:off x="5821052" y="4124227"/>
            <a:ext cx="777711" cy="25923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AB053-4521-4E0C-A06F-D0A030E23B6C}"/>
              </a:ext>
            </a:extLst>
          </p:cNvPr>
          <p:cNvSpPr/>
          <p:nvPr/>
        </p:nvSpPr>
        <p:spPr>
          <a:xfrm>
            <a:off x="4205927" y="4922355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FDE78A-342C-4E0C-9145-959E0FE27BC1}"/>
              </a:ext>
            </a:extLst>
          </p:cNvPr>
          <p:cNvSpPr/>
          <p:nvPr/>
        </p:nvSpPr>
        <p:spPr>
          <a:xfrm>
            <a:off x="8155748" y="5516248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71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381B-0409-4DED-B1E6-EB476FFE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52" y="126113"/>
            <a:ext cx="10515600" cy="1325563"/>
          </a:xfrm>
        </p:spPr>
        <p:txBody>
          <a:bodyPr/>
          <a:lstStyle/>
          <a:p>
            <a:r>
              <a:rPr lang="en-US" dirty="0"/>
              <a:t>Step 5: Build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2BE3-FACF-41AB-8150-8C6A4ED90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52" y="1946395"/>
            <a:ext cx="5553173" cy="4351338"/>
          </a:xfrm>
        </p:spPr>
        <p:txBody>
          <a:bodyPr/>
          <a:lstStyle/>
          <a:p>
            <a:r>
              <a:rPr lang="en-US" dirty="0"/>
              <a:t>Go to Pipelines-&gt;Build</a:t>
            </a:r>
          </a:p>
          <a:p>
            <a:r>
              <a:rPr lang="en-US" dirty="0"/>
              <a:t>Create a New Pipeline</a:t>
            </a:r>
          </a:p>
          <a:p>
            <a:r>
              <a:rPr lang="en-US" dirty="0"/>
              <a:t>Import the </a:t>
            </a:r>
            <a:r>
              <a:rPr lang="en-US" dirty="0" err="1"/>
              <a:t>Unbreakablepipeline-CI.json</a:t>
            </a:r>
            <a:endParaRPr lang="en-US" dirty="0"/>
          </a:p>
          <a:p>
            <a:r>
              <a:rPr lang="en-US" dirty="0"/>
              <a:t>Current Limitation – Name of the Pipeline should match </a:t>
            </a:r>
            <a:r>
              <a:rPr lang="en-US" dirty="0" err="1"/>
              <a:t>Unbreakablepipeline</a:t>
            </a:r>
            <a:r>
              <a:rPr lang="en-US" dirty="0"/>
              <a:t>-CI so you might have to change the name assigned at the import (remove -import)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BA136A-F07F-4D29-A254-AE9C18B50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373" y="2089573"/>
            <a:ext cx="5287896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C520F-1C03-4E51-812E-C3A4F98AD8FE}"/>
              </a:ext>
            </a:extLst>
          </p:cNvPr>
          <p:cNvSpPr/>
          <p:nvPr/>
        </p:nvSpPr>
        <p:spPr>
          <a:xfrm>
            <a:off x="10020681" y="3365367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2FD3E-D29F-4AD7-BF05-59BBEBFA6B29}"/>
              </a:ext>
            </a:extLst>
          </p:cNvPr>
          <p:cNvSpPr txBox="1"/>
          <p:nvPr/>
        </p:nvSpPr>
        <p:spPr>
          <a:xfrm>
            <a:off x="5526452" y="305544"/>
            <a:ext cx="63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have noticed that for new users there is sometimes no option to Import pipeline</a:t>
            </a:r>
          </a:p>
          <a:p>
            <a:r>
              <a:rPr lang="en-US" dirty="0">
                <a:solidFill>
                  <a:srgbClr val="FF0000"/>
                </a:solidFill>
              </a:rPr>
              <a:t>In this case create a Dummy Pipeline With any name</a:t>
            </a:r>
          </a:p>
          <a:p>
            <a:r>
              <a:rPr lang="en-US" dirty="0">
                <a:solidFill>
                  <a:srgbClr val="FF0000"/>
                </a:solidFill>
              </a:rPr>
              <a:t>To get to the below view and then import the Build pipeline</a:t>
            </a:r>
          </a:p>
        </p:txBody>
      </p:sp>
    </p:spTree>
    <p:extLst>
      <p:ext uri="{BB962C8B-B14F-4D97-AF65-F5344CB8AC3E}">
        <p14:creationId xmlns:p14="http://schemas.microsoft.com/office/powerpoint/2010/main" val="86251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602A-FB9F-4AA8-BAD5-A46542E4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3" y="188977"/>
            <a:ext cx="10515600" cy="1325563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0540A1-FD8B-43F2-B496-E84BE4B35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76" y="1514540"/>
            <a:ext cx="8660828" cy="4954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5A926-B3CC-4FA3-A46C-D0EFF776AAB9}"/>
              </a:ext>
            </a:extLst>
          </p:cNvPr>
          <p:cNvSpPr txBox="1"/>
          <p:nvPr/>
        </p:nvSpPr>
        <p:spPr>
          <a:xfrm>
            <a:off x="7437749" y="4982066"/>
            <a:ext cx="362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Ensure this matches the Repo Name</a:t>
            </a:r>
          </a:p>
          <a:p>
            <a:r>
              <a:rPr lang="en-US" b="1" dirty="0">
                <a:solidFill>
                  <a:srgbClr val="00B050"/>
                </a:solidFill>
              </a:rPr>
              <a:t>You created in Step 2</a:t>
            </a:r>
          </a:p>
        </p:txBody>
      </p:sp>
    </p:spTree>
    <p:extLst>
      <p:ext uri="{BB962C8B-B14F-4D97-AF65-F5344CB8AC3E}">
        <p14:creationId xmlns:p14="http://schemas.microsoft.com/office/powerpoint/2010/main" val="2251756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BF64-89D3-4101-8AEA-7B0E94FF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Run the Build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16E52-47E4-41E5-B67B-F9B76380A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 a Build Pipeline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8759EF-4103-46D7-9C9D-EE073341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47" y="2367667"/>
            <a:ext cx="10078135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92EC5F-A14D-47FF-916A-523F1D23A844}"/>
              </a:ext>
            </a:extLst>
          </p:cNvPr>
          <p:cNvSpPr/>
          <p:nvPr/>
        </p:nvSpPr>
        <p:spPr>
          <a:xfrm>
            <a:off x="6971122" y="2832755"/>
            <a:ext cx="678730" cy="30637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3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D8FE-A220-43BE-BC2C-C66F9337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Release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B6C0-5BFD-4486-BE03-A0E3E41FE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Pipelines Release</a:t>
            </a:r>
          </a:p>
          <a:p>
            <a:r>
              <a:rPr lang="en-US" dirty="0"/>
              <a:t>Import the </a:t>
            </a:r>
            <a:r>
              <a:rPr lang="en-US" dirty="0" err="1"/>
              <a:t>CreateUtilities.json</a:t>
            </a:r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CCB2E2-D7E9-411A-9F3A-53E92C34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68" y="1689439"/>
            <a:ext cx="4962427" cy="4932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3A8096-4773-4884-91C4-5CEB032848CF}"/>
              </a:ext>
            </a:extLst>
          </p:cNvPr>
          <p:cNvSpPr/>
          <p:nvPr/>
        </p:nvSpPr>
        <p:spPr>
          <a:xfrm>
            <a:off x="9638906" y="2818611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E3744-3CB7-5049-B08A-3F3ADD20F2DA}"/>
              </a:ext>
            </a:extLst>
          </p:cNvPr>
          <p:cNvSpPr txBox="1"/>
          <p:nvPr/>
        </p:nvSpPr>
        <p:spPr>
          <a:xfrm>
            <a:off x="160822" y="4774027"/>
            <a:ext cx="63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have noticed that for new users there is sometimes no option to Import pipeline</a:t>
            </a:r>
          </a:p>
          <a:p>
            <a:r>
              <a:rPr lang="en-US" dirty="0">
                <a:solidFill>
                  <a:srgbClr val="FF0000"/>
                </a:solidFill>
              </a:rPr>
              <a:t>In this case create a Dummy Pipeline With any name</a:t>
            </a:r>
          </a:p>
          <a:p>
            <a:r>
              <a:rPr lang="en-US" dirty="0">
                <a:solidFill>
                  <a:srgbClr val="FF0000"/>
                </a:solidFill>
              </a:rPr>
              <a:t>To get to the below view and then import the Build pipeline</a:t>
            </a:r>
          </a:p>
        </p:txBody>
      </p:sp>
    </p:spTree>
    <p:extLst>
      <p:ext uri="{BB962C8B-B14F-4D97-AF65-F5344CB8AC3E}">
        <p14:creationId xmlns:p14="http://schemas.microsoft.com/office/powerpoint/2010/main" val="2457398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D7B5-4240-4049-BD99-1D44CD0B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03" y="227103"/>
            <a:ext cx="10515600" cy="1325563"/>
          </a:xfrm>
        </p:spPr>
        <p:txBody>
          <a:bodyPr/>
          <a:lstStyle/>
          <a:p>
            <a:r>
              <a:rPr lang="en-US" dirty="0"/>
              <a:t>Pre 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59A4F-7008-4C28-A5BC-03C2E89B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589" y="1552666"/>
            <a:ext cx="1111082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Download the Source code from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 </a:t>
            </a:r>
          </a:p>
          <a:p>
            <a:r>
              <a:rPr lang="en-US" dirty="0"/>
              <a:t>Create Azure </a:t>
            </a:r>
            <a:r>
              <a:rPr lang="en-US" dirty="0" err="1"/>
              <a:t>Devops</a:t>
            </a:r>
            <a:r>
              <a:rPr lang="en-US" dirty="0"/>
              <a:t> account from </a:t>
            </a:r>
            <a:r>
              <a:rPr lang="en-CA" u="sng">
                <a:hlinkClick r:id="rId4"/>
              </a:rPr>
              <a:t>https://aka.ms/SignupAzureDevOps </a:t>
            </a:r>
            <a:endParaRPr lang="en-CA" u="sng"/>
          </a:p>
          <a:p>
            <a:r>
              <a:rPr lang="en-US" dirty="0"/>
              <a:t>Create Azure Portal account from </a:t>
            </a:r>
            <a:r>
              <a:rPr lang="en-CA" u="sng">
                <a:hlinkClick r:id="rId5"/>
              </a:rPr>
              <a:t>https://azure.microsoft.com/free/ </a:t>
            </a:r>
            <a:endParaRPr lang="en-CA" u="sng"/>
          </a:p>
          <a:p>
            <a:r>
              <a:rPr lang="en-CA"/>
              <a:t>A Dynatrace account, get a SaaS free trial here: </a:t>
            </a:r>
            <a:r>
              <a:rPr lang="en-CA" u="sng">
                <a:hlinkClick r:id="rId6"/>
              </a:rPr>
              <a:t>https://www.dynatrace.com/trial</a:t>
            </a:r>
            <a:endParaRPr lang="en-CA"/>
          </a:p>
          <a:p>
            <a:r>
              <a:rPr lang="en-US" dirty="0"/>
              <a:t>Create a cheat sheet in a text editor (name : </a:t>
            </a:r>
            <a:r>
              <a:rPr lang="en-US" dirty="0" err="1"/>
              <a:t>Azure_Devops_values</a:t>
            </a:r>
            <a:r>
              <a:rPr lang="en-US" dirty="0"/>
              <a:t>) with the following:</a:t>
            </a:r>
          </a:p>
          <a:p>
            <a:pPr lvl="1"/>
            <a:r>
              <a:rPr lang="en-US" dirty="0"/>
              <a:t>DT_TENANT:</a:t>
            </a:r>
          </a:p>
          <a:p>
            <a:pPr lvl="1"/>
            <a:r>
              <a:rPr lang="en-US" dirty="0"/>
              <a:t>DT_TENANT_TOKEN</a:t>
            </a:r>
          </a:p>
          <a:p>
            <a:pPr lvl="1"/>
            <a:r>
              <a:rPr lang="en-US" dirty="0"/>
              <a:t>DT_API_TOKEN</a:t>
            </a:r>
          </a:p>
          <a:p>
            <a:pPr lvl="1"/>
            <a:r>
              <a:rPr lang="en-US" dirty="0"/>
              <a:t>URL to </a:t>
            </a:r>
            <a:r>
              <a:rPr lang="en-US" dirty="0" err="1"/>
              <a:t>Monspec</a:t>
            </a:r>
            <a:r>
              <a:rPr lang="en-US" dirty="0"/>
              <a:t> File:</a:t>
            </a:r>
          </a:p>
          <a:p>
            <a:pPr lvl="1"/>
            <a:r>
              <a:rPr lang="en-US" dirty="0"/>
              <a:t>URL to </a:t>
            </a:r>
            <a:r>
              <a:rPr lang="en-US" dirty="0" err="1"/>
              <a:t>PipelineInfo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PAT:</a:t>
            </a:r>
          </a:p>
          <a:p>
            <a:pPr lvl="1"/>
            <a:r>
              <a:rPr lang="en-US" dirty="0"/>
              <a:t>URL to UnbreakablePipelineGate function:</a:t>
            </a:r>
          </a:p>
          <a:p>
            <a:pPr lvl="1"/>
            <a:r>
              <a:rPr lang="en-US" dirty="0"/>
              <a:t>Token for UnbreakablePipelineGate function:</a:t>
            </a:r>
          </a:p>
          <a:p>
            <a:pPr lvl="1"/>
            <a:r>
              <a:rPr lang="en-US" dirty="0"/>
              <a:t>URL to SelfHealing function: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9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001-C353-4D4D-8DED-5F929CB1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11" y="181302"/>
            <a:ext cx="10515600" cy="1325563"/>
          </a:xfrm>
        </p:spPr>
        <p:txBody>
          <a:bodyPr/>
          <a:lstStyle/>
          <a:p>
            <a:r>
              <a:rPr lang="en-US" dirty="0"/>
              <a:t>Release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60BFA-F297-4499-B867-DF6EB7163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828" y="1732913"/>
            <a:ext cx="3828068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Create utilities</a:t>
            </a:r>
          </a:p>
          <a:p>
            <a:pPr marL="0" indent="0">
              <a:buNone/>
            </a:pPr>
            <a:r>
              <a:rPr lang="en-US" dirty="0"/>
              <a:t>Creates the following in Azure:</a:t>
            </a:r>
          </a:p>
          <a:p>
            <a:pPr lvl="1"/>
            <a:r>
              <a:rPr lang="en-US" dirty="0"/>
              <a:t>Self Healing Function</a:t>
            </a:r>
          </a:p>
          <a:p>
            <a:pPr lvl="1"/>
            <a:r>
              <a:rPr lang="en-US" dirty="0"/>
              <a:t>Unbreakable Pipeline Gate Function</a:t>
            </a:r>
          </a:p>
          <a:p>
            <a:pPr lvl="1"/>
            <a:r>
              <a:rPr lang="en-US" dirty="0"/>
              <a:t>For today we will just deploy the app to the Hosted agent / factory VM available provided by Azure </a:t>
            </a:r>
            <a:r>
              <a:rPr lang="en-US" dirty="0" err="1"/>
              <a:t>Devops</a:t>
            </a:r>
            <a:endParaRPr lang="en-US" dirty="0"/>
          </a:p>
          <a:p>
            <a:pPr lvl="1"/>
            <a:r>
              <a:rPr lang="en-US" dirty="0"/>
              <a:t>Staging Linux VM (Excluded for this Workshop)</a:t>
            </a:r>
          </a:p>
          <a:p>
            <a:pPr lvl="1"/>
            <a:r>
              <a:rPr lang="en-US" dirty="0"/>
              <a:t>Production Linux VM (Excluded for this workshop)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2EBC1-AC5B-40C7-A920-593D88ED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79" y="2466142"/>
            <a:ext cx="3943350" cy="1571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384880-86BC-6543-85B7-3BB2FF673576}"/>
              </a:ext>
            </a:extLst>
          </p:cNvPr>
          <p:cNvSpPr txBox="1"/>
          <p:nvPr/>
        </p:nvSpPr>
        <p:spPr>
          <a:xfrm>
            <a:off x="2198914" y="6183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02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8298-7A07-4B72-8C27-E450C017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Deploy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7DB74-2690-4F7A-BCE7-2108BC5D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run the Create Utilities Stage</a:t>
            </a:r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A4186354-52D5-49D6-9EC3-18C74E48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62" y="2370552"/>
            <a:ext cx="9380457" cy="40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74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68B3-0BAE-4BA6-B0E9-457FE303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101175"/>
            <a:ext cx="10515600" cy="1325563"/>
          </a:xfrm>
        </p:spPr>
        <p:txBody>
          <a:bodyPr/>
          <a:lstStyle/>
          <a:p>
            <a:r>
              <a:rPr lang="en-US" dirty="0"/>
              <a:t>Step 9: Functions URL and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BDB87-42DD-438F-A27B-6046B3D3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76" y="1142182"/>
            <a:ext cx="10515600" cy="4351338"/>
          </a:xfrm>
        </p:spPr>
        <p:txBody>
          <a:bodyPr/>
          <a:lstStyle/>
          <a:p>
            <a:r>
              <a:rPr lang="en-US" dirty="0"/>
              <a:t>Go to Azure Portal and copy the Self Healing Function URL </a:t>
            </a:r>
            <a:r>
              <a:rPr lang="en-US" dirty="0" err="1"/>
              <a:t>Azure_Devops_values</a:t>
            </a:r>
            <a:r>
              <a:rPr lang="en-US" dirty="0"/>
              <a:t> notepad. </a:t>
            </a:r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510783D1-D2B2-4E58-A645-58D1769A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03" y="2405487"/>
            <a:ext cx="9468593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72FF1A-F753-4397-ADE5-54E4F47A0326}"/>
              </a:ext>
            </a:extLst>
          </p:cNvPr>
          <p:cNvSpPr/>
          <p:nvPr/>
        </p:nvSpPr>
        <p:spPr>
          <a:xfrm>
            <a:off x="1234911" y="3996965"/>
            <a:ext cx="1084083" cy="235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A1C20-F1EB-4D91-9C95-798D0761E337}"/>
              </a:ext>
            </a:extLst>
          </p:cNvPr>
          <p:cNvSpPr/>
          <p:nvPr/>
        </p:nvSpPr>
        <p:spPr>
          <a:xfrm>
            <a:off x="4440024" y="4232635"/>
            <a:ext cx="2526383" cy="40063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E3B4E2-B2CF-4048-B9AC-059405287F23}"/>
              </a:ext>
            </a:extLst>
          </p:cNvPr>
          <p:cNvSpPr/>
          <p:nvPr/>
        </p:nvSpPr>
        <p:spPr>
          <a:xfrm>
            <a:off x="3860276" y="2592371"/>
            <a:ext cx="1282046" cy="19796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53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5FF6-A265-4438-B7C7-A5B70A7F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" y="38149"/>
            <a:ext cx="10515600" cy="1325563"/>
          </a:xfrm>
        </p:spPr>
        <p:txBody>
          <a:bodyPr/>
          <a:lstStyle/>
          <a:p>
            <a:r>
              <a:rPr lang="en-US" dirty="0"/>
              <a:t>Step 9: Functions URL and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EDFE7-3E7B-4201-B9D0-87C1ABB79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36" y="1066768"/>
            <a:ext cx="10515600" cy="4351338"/>
          </a:xfrm>
        </p:spPr>
        <p:txBody>
          <a:bodyPr/>
          <a:lstStyle/>
          <a:p>
            <a:r>
              <a:rPr lang="en-US" dirty="0"/>
              <a:t>Get the </a:t>
            </a:r>
            <a:r>
              <a:rPr lang="en-US" dirty="0" err="1"/>
              <a:t>Unbreakablepipeline</a:t>
            </a:r>
            <a:r>
              <a:rPr lang="en-US" dirty="0"/>
              <a:t> function URL and Key – Copy to Notepad</a:t>
            </a:r>
          </a:p>
          <a:p>
            <a:endParaRPr lang="en-US" dirty="0"/>
          </a:p>
        </p:txBody>
      </p:sp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9D0ED6B1-7412-487F-B03E-AB12EE1F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33" y="1731357"/>
            <a:ext cx="8188219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4164A3-9894-4DB1-98AE-2FF7216B4692}"/>
              </a:ext>
            </a:extLst>
          </p:cNvPr>
          <p:cNvSpPr/>
          <p:nvPr/>
        </p:nvSpPr>
        <p:spPr>
          <a:xfrm>
            <a:off x="1324466" y="3968685"/>
            <a:ext cx="1418734" cy="278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729A2F-2113-436A-B865-63471A372AF2}"/>
              </a:ext>
            </a:extLst>
          </p:cNvPr>
          <p:cNvSpPr/>
          <p:nvPr/>
        </p:nvSpPr>
        <p:spPr>
          <a:xfrm>
            <a:off x="7051249" y="3921551"/>
            <a:ext cx="730578" cy="278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40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F7DA-7545-4BA6-9FA9-6677470E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6" y="0"/>
            <a:ext cx="10515600" cy="1325563"/>
          </a:xfrm>
        </p:spPr>
        <p:txBody>
          <a:bodyPr/>
          <a:lstStyle/>
          <a:p>
            <a:r>
              <a:rPr lang="en-US" dirty="0"/>
              <a:t>App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B68D9-2966-4A58-A9D2-E5FEC67C3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52" y="1358998"/>
            <a:ext cx="10515600" cy="4351338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UnbreakablePipeline-CD.json</a:t>
            </a:r>
            <a:r>
              <a:rPr lang="en-US" dirty="0"/>
              <a:t> into New Release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A0F119-6EB6-4E17-8878-55D7CA1E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52" y="2094289"/>
            <a:ext cx="97230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53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9109-10E6-4E70-92F0-FA9AEEE3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76" y="0"/>
            <a:ext cx="10515600" cy="1325563"/>
          </a:xfrm>
        </p:spPr>
        <p:txBody>
          <a:bodyPr/>
          <a:lstStyle/>
          <a:p>
            <a:r>
              <a:rPr lang="en-US" dirty="0"/>
              <a:t>App Release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09D67-DEC4-4B90-9853-42BD1F79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90" y="1210311"/>
            <a:ext cx="8269467" cy="20107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31C204-1010-4530-8D7A-271B495DFA98}"/>
              </a:ext>
            </a:extLst>
          </p:cNvPr>
          <p:cNvSpPr txBox="1">
            <a:spLocks/>
          </p:cNvSpPr>
          <p:nvPr/>
        </p:nvSpPr>
        <p:spPr>
          <a:xfrm>
            <a:off x="1575949" y="2718021"/>
            <a:ext cx="38280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Staging</a:t>
            </a:r>
          </a:p>
          <a:p>
            <a:r>
              <a:rPr lang="en-US" dirty="0"/>
              <a:t>Deploys the test app on Staging VM</a:t>
            </a:r>
          </a:p>
          <a:p>
            <a:r>
              <a:rPr lang="en-US" dirty="0"/>
              <a:t>Starts </a:t>
            </a:r>
            <a:r>
              <a:rPr lang="en-US" dirty="0" err="1"/>
              <a:t>Loadtest</a:t>
            </a:r>
            <a:r>
              <a:rPr lang="en-US" dirty="0"/>
              <a:t> against the test application</a:t>
            </a:r>
          </a:p>
          <a:p>
            <a:r>
              <a:rPr lang="en-US" dirty="0"/>
              <a:t> Pushes Deployment Event to Dynatrace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83F963-CFDE-4BDD-B404-B0CECEEDC4EF}"/>
              </a:ext>
            </a:extLst>
          </p:cNvPr>
          <p:cNvSpPr txBox="1">
            <a:spLocks/>
          </p:cNvSpPr>
          <p:nvPr/>
        </p:nvSpPr>
        <p:spPr>
          <a:xfrm>
            <a:off x="5763019" y="2733738"/>
            <a:ext cx="38280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Production</a:t>
            </a:r>
          </a:p>
          <a:p>
            <a:r>
              <a:rPr lang="en-US" dirty="0"/>
              <a:t>Deploys the test app on Staging VM</a:t>
            </a:r>
          </a:p>
          <a:p>
            <a:r>
              <a:rPr lang="en-US" dirty="0"/>
              <a:t>Starts </a:t>
            </a:r>
            <a:r>
              <a:rPr lang="en-US" dirty="0" err="1"/>
              <a:t>Loadtest</a:t>
            </a:r>
            <a:r>
              <a:rPr lang="en-US" dirty="0"/>
              <a:t> against the test application</a:t>
            </a:r>
          </a:p>
          <a:p>
            <a:r>
              <a:rPr lang="en-US" dirty="0"/>
              <a:t> Pushes Deployment Event to Dynatrace</a:t>
            </a:r>
          </a:p>
        </p:txBody>
      </p:sp>
    </p:spTree>
    <p:extLst>
      <p:ext uri="{BB962C8B-B14F-4D97-AF65-F5344CB8AC3E}">
        <p14:creationId xmlns:p14="http://schemas.microsoft.com/office/powerpoint/2010/main" val="205415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9797-C91F-4460-9A92-2CF15EA2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97" y="148309"/>
            <a:ext cx="7594877" cy="766091"/>
          </a:xfrm>
        </p:spPr>
        <p:txBody>
          <a:bodyPr>
            <a:normAutofit/>
          </a:bodyPr>
          <a:lstStyle/>
          <a:p>
            <a:r>
              <a:rPr lang="en-US" dirty="0"/>
              <a:t>Step 10 : Dynatrace Account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E8F4-4B25-4BBF-B555-86D29EA7F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97" y="914400"/>
            <a:ext cx="349407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Menu-&gt;Deploy Dynatrace-&gt;Install OneAgent-&gt;Linux</a:t>
            </a:r>
          </a:p>
          <a:p>
            <a:r>
              <a:rPr lang="en-US" dirty="0"/>
              <a:t>Copy the wget command</a:t>
            </a:r>
          </a:p>
          <a:p>
            <a:r>
              <a:rPr lang="en-US" dirty="0"/>
              <a:t>Copy the tenant URL and the installation token on your notepad</a:t>
            </a:r>
          </a:p>
          <a:p>
            <a:r>
              <a:rPr lang="en-US" dirty="0"/>
              <a:t>DT_TENANT: https://&lt;tenant&gt;.live.Dynatrace.com</a:t>
            </a:r>
          </a:p>
          <a:p>
            <a:r>
              <a:rPr lang="en-US" dirty="0"/>
              <a:t>DT_TENANT_TOKEN: Value of Tenant token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34538-27EC-2641-99C3-10F2D84D9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36" y="914400"/>
            <a:ext cx="6896100" cy="344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4F587-1BF7-1B42-9E7A-2A76F5200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70" y="4958288"/>
            <a:ext cx="10832660" cy="12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2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9797-C91F-4460-9A92-2CF15EA2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97" y="148309"/>
            <a:ext cx="6732235" cy="766091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11 : Dynatrace API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E8F4-4B25-4BBF-B555-86D29EA7F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96" y="914400"/>
            <a:ext cx="3661231" cy="4351338"/>
          </a:xfrm>
        </p:spPr>
        <p:txBody>
          <a:bodyPr/>
          <a:lstStyle/>
          <a:p>
            <a:r>
              <a:rPr lang="en-US" dirty="0"/>
              <a:t>Menu-&gt;Settings-&gt; Integration-&gt; Dynatrace API</a:t>
            </a:r>
          </a:p>
          <a:p>
            <a:r>
              <a:rPr lang="en-US" dirty="0"/>
              <a:t>Generate Token</a:t>
            </a:r>
          </a:p>
          <a:p>
            <a:r>
              <a:rPr lang="en-US" dirty="0"/>
              <a:t>Copy the token value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23ADA-5021-194D-948F-F8B949AF0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68" y="822539"/>
            <a:ext cx="7437786" cy="58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05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4F0D1-E9B4-4A8A-BBD4-4B8B938D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20" y="1240459"/>
            <a:ext cx="9195513" cy="521228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338A2DD-BD21-4EEB-A433-E36CDCEA9847}"/>
              </a:ext>
            </a:extLst>
          </p:cNvPr>
          <p:cNvSpPr/>
          <p:nvPr/>
        </p:nvSpPr>
        <p:spPr>
          <a:xfrm>
            <a:off x="528153" y="5968107"/>
            <a:ext cx="97801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62A742-4824-4A02-8F61-CB17DC6623D5}"/>
              </a:ext>
            </a:extLst>
          </p:cNvPr>
          <p:cNvSpPr/>
          <p:nvPr/>
        </p:nvSpPr>
        <p:spPr>
          <a:xfrm flipH="1">
            <a:off x="4277802" y="1536105"/>
            <a:ext cx="360194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60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6184DE-ACFF-4E1C-B0A4-995B96941ADE}"/>
              </a:ext>
            </a:extLst>
          </p:cNvPr>
          <p:cNvSpPr/>
          <p:nvPr/>
        </p:nvSpPr>
        <p:spPr>
          <a:xfrm flipH="1">
            <a:off x="4556096" y="3059653"/>
            <a:ext cx="177314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C35182-E707-41BE-9E10-8916D8C99A17}"/>
              </a:ext>
            </a:extLst>
          </p:cNvPr>
          <p:cNvSpPr/>
          <p:nvPr/>
        </p:nvSpPr>
        <p:spPr>
          <a:xfrm flipH="1">
            <a:off x="5678555" y="3509791"/>
            <a:ext cx="5413515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F2AA8-C9B6-482A-8F3D-566F92CA6850}"/>
              </a:ext>
            </a:extLst>
          </p:cNvPr>
          <p:cNvSpPr/>
          <p:nvPr/>
        </p:nvSpPr>
        <p:spPr>
          <a:xfrm flipH="1">
            <a:off x="5595065" y="5241159"/>
            <a:ext cx="3946499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6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0807D1-8DCB-7C49-B71A-56A5B6F16A66}"/>
              </a:ext>
            </a:extLst>
          </p:cNvPr>
          <p:cNvSpPr txBox="1">
            <a:spLocks/>
          </p:cNvSpPr>
          <p:nvPr/>
        </p:nvSpPr>
        <p:spPr>
          <a:xfrm>
            <a:off x="258793" y="13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Step 12: Add Auto Tagging rule to Dynatrace</a:t>
            </a:r>
          </a:p>
        </p:txBody>
      </p:sp>
    </p:spTree>
    <p:extLst>
      <p:ext uri="{BB962C8B-B14F-4D97-AF65-F5344CB8AC3E}">
        <p14:creationId xmlns:p14="http://schemas.microsoft.com/office/powerpoint/2010/main" val="3785314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0807D1-8DCB-7C49-B71A-56A5B6F16A66}"/>
              </a:ext>
            </a:extLst>
          </p:cNvPr>
          <p:cNvSpPr txBox="1">
            <a:spLocks/>
          </p:cNvSpPr>
          <p:nvPr/>
        </p:nvSpPr>
        <p:spPr>
          <a:xfrm>
            <a:off x="258793" y="13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Step 13: Create Alerting Profile for Production</a:t>
            </a:r>
          </a:p>
        </p:txBody>
      </p:sp>
      <p:pic>
        <p:nvPicPr>
          <p:cNvPr id="1026" name="Picture 2" descr="https://github.com/Dynatrace/AWSDevOpsTutorial/raw/master/images/alertingprofile1.png">
            <a:extLst>
              <a:ext uri="{FF2B5EF4-FFF2-40B4-BE49-F238E27FC236}">
                <a16:creationId xmlns:a16="http://schemas.microsoft.com/office/drawing/2014/main" id="{0502750D-89DF-4849-8F3A-15DD6ECD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01" y="983412"/>
            <a:ext cx="8972679" cy="573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65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3201226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AD0-EFE8-4AE9-A921-50995A5D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83" y="181302"/>
            <a:ext cx="11567742" cy="1325563"/>
          </a:xfrm>
        </p:spPr>
        <p:txBody>
          <a:bodyPr/>
          <a:lstStyle/>
          <a:p>
            <a:r>
              <a:rPr lang="en-US" dirty="0"/>
              <a:t>Step 14: Add </a:t>
            </a:r>
            <a:r>
              <a:rPr lang="en-US" dirty="0" err="1"/>
              <a:t>SelfHealing</a:t>
            </a:r>
            <a:r>
              <a:rPr lang="en-US" dirty="0"/>
              <a:t> Function URL Webhook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0C6DF-20B9-4860-B949-9604DBDC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83" y="1566392"/>
            <a:ext cx="3974184" cy="4920671"/>
          </a:xfrm>
        </p:spPr>
        <p:txBody>
          <a:bodyPr>
            <a:normAutofit fontScale="92500"/>
          </a:bodyPr>
          <a:lstStyle/>
          <a:p>
            <a:r>
              <a:rPr lang="en-US" dirty="0"/>
              <a:t>To enable auto remediation add the Self Healing Function URL to Dynatrace after creating the alerting profile</a:t>
            </a:r>
          </a:p>
          <a:p>
            <a:r>
              <a:rPr lang="en-US" dirty="0" err="1"/>
              <a:t>WebhookURL</a:t>
            </a:r>
            <a:r>
              <a:rPr lang="en-US" dirty="0"/>
              <a:t>: </a:t>
            </a:r>
            <a:r>
              <a:rPr lang="en-US" dirty="0" err="1"/>
              <a:t>SelfHealingFunction</a:t>
            </a:r>
            <a:r>
              <a:rPr lang="en-US" dirty="0"/>
              <a:t> URL + 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ProcessAlert?name</a:t>
            </a:r>
            <a:r>
              <a:rPr lang="en-US" dirty="0"/>
              <a:t>=&lt;</a:t>
            </a:r>
            <a:r>
              <a:rPr lang="en-US" dirty="0" err="1"/>
              <a:t>YourName</a:t>
            </a:r>
            <a:r>
              <a:rPr lang="en-US" dirty="0"/>
              <a:t>&gt;</a:t>
            </a:r>
          </a:p>
          <a:p>
            <a:r>
              <a:rPr lang="en-US" dirty="0"/>
              <a:t>Don’t forget to select the Production alerting profile (at the bottom)</a:t>
            </a:r>
          </a:p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ABD05A0-38AB-40B4-8FCC-73EDF659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84" y="1566388"/>
            <a:ext cx="7813633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29C312-1978-4F8A-8A9C-6902C9FD109F}"/>
              </a:ext>
            </a:extLst>
          </p:cNvPr>
          <p:cNvSpPr/>
          <p:nvPr/>
        </p:nvSpPr>
        <p:spPr>
          <a:xfrm>
            <a:off x="6313201" y="2516158"/>
            <a:ext cx="2969443" cy="2097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3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F5A3-D6D9-470B-82B5-FE756061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5" y="77607"/>
            <a:ext cx="10515600" cy="1325563"/>
          </a:xfrm>
        </p:spPr>
        <p:txBody>
          <a:bodyPr/>
          <a:lstStyle/>
          <a:p>
            <a:r>
              <a:rPr lang="en-US" dirty="0"/>
              <a:t>Step 14 – Release Pipeline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A83F-BFCC-4C0F-962F-173A9AA9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32" y="1104475"/>
            <a:ext cx="10515600" cy="4351338"/>
          </a:xfrm>
        </p:spPr>
        <p:txBody>
          <a:bodyPr/>
          <a:lstStyle/>
          <a:p>
            <a:r>
              <a:rPr lang="en-US" dirty="0"/>
              <a:t>After Importing the release pipeline go to each stage</a:t>
            </a:r>
          </a:p>
          <a:p>
            <a:r>
              <a:rPr lang="en-US" dirty="0"/>
              <a:t>For Each Task in each stage you will have to select the Azure Subscription, Resource Group, Location</a:t>
            </a:r>
          </a:p>
          <a:p>
            <a:r>
              <a:rPr lang="en-US" dirty="0"/>
              <a:t>Add the following values for the Variables in the Variables Section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1BAA57-D966-40FB-A2D3-F94B2F3DA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19" y="3013508"/>
            <a:ext cx="10260894" cy="4322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25E652-62BC-4597-9522-8053FB17D685}"/>
              </a:ext>
            </a:extLst>
          </p:cNvPr>
          <p:cNvSpPr/>
          <p:nvPr/>
        </p:nvSpPr>
        <p:spPr>
          <a:xfrm>
            <a:off x="6749592" y="5174984"/>
            <a:ext cx="2111604" cy="839317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19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00AF-6F37-451B-B050-A659136E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Deployment Event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2E664-51EA-47F7-91CA-B4496E5F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the values in Push Deployment Event Task for Staging and Production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7D60E-E928-4892-BC6D-19F73AE1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30" y="2282825"/>
            <a:ext cx="47695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1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EBAB-F63E-453E-AEB1-86BC178D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Release gate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B55749-C333-4227-B86E-A17D565A3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102" y="1605847"/>
            <a:ext cx="3619670" cy="4351338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366597A-53A3-4271-82CD-251B9818E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28" y="1533395"/>
            <a:ext cx="3439241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48C4E6-744A-4652-A47D-D5F8FBA4C6C0}"/>
              </a:ext>
            </a:extLst>
          </p:cNvPr>
          <p:cNvSpPr/>
          <p:nvPr/>
        </p:nvSpPr>
        <p:spPr>
          <a:xfrm>
            <a:off x="1475295" y="2681926"/>
            <a:ext cx="3327662" cy="292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4F82D-6AA4-49CC-B01D-7D81167CA12F}"/>
              </a:ext>
            </a:extLst>
          </p:cNvPr>
          <p:cNvSpPr/>
          <p:nvPr/>
        </p:nvSpPr>
        <p:spPr>
          <a:xfrm>
            <a:off x="1475295" y="3181546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9FD6E-6E5A-4777-9320-9350F55AF8E3}"/>
              </a:ext>
            </a:extLst>
          </p:cNvPr>
          <p:cNvSpPr/>
          <p:nvPr/>
        </p:nvSpPr>
        <p:spPr>
          <a:xfrm>
            <a:off x="1467443" y="3729874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951DE-15F9-43AC-854B-A2936B323F32}"/>
              </a:ext>
            </a:extLst>
          </p:cNvPr>
          <p:cNvSpPr/>
          <p:nvPr/>
        </p:nvSpPr>
        <p:spPr>
          <a:xfrm>
            <a:off x="1509854" y="4210634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58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46BA-C766-4004-9D7F-7D203883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for Release Gate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0D2496-6988-483E-BAE6-9E0A25B80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Unbreakable Gate Function URL : URL + api/</a:t>
            </a:r>
            <a:r>
              <a:rPr lang="en-US" dirty="0" err="1"/>
              <a:t>ProcessUnbreakableGate</a:t>
            </a:r>
            <a:endParaRPr lang="en-US" dirty="0"/>
          </a:p>
          <a:p>
            <a:r>
              <a:rPr lang="en-US" dirty="0"/>
              <a:t>Dynatrace Proxy URL: </a:t>
            </a:r>
            <a:r>
              <a:rPr lang="en-US" dirty="0">
                <a:hlinkClick r:id="rId2"/>
              </a:rPr>
              <a:t>http://40.117.92.217:5000/api/DTCLIProxy/MonspecPullRequest</a:t>
            </a:r>
            <a:endParaRPr lang="en-US" dirty="0"/>
          </a:p>
          <a:p>
            <a:r>
              <a:rPr lang="en-US" dirty="0"/>
              <a:t>Service to Compare value: </a:t>
            </a:r>
            <a:r>
              <a:rPr lang="en-US" dirty="0" err="1"/>
              <a:t>SampleJSonService</a:t>
            </a:r>
            <a:r>
              <a:rPr lang="en-US" dirty="0"/>
              <a:t>/</a:t>
            </a:r>
            <a:r>
              <a:rPr lang="en-US" dirty="0" err="1"/>
              <a:t>StagingToProduction</a:t>
            </a:r>
            <a:endParaRPr lang="en-US" dirty="0"/>
          </a:p>
          <a:p>
            <a:r>
              <a:rPr lang="en-US" dirty="0"/>
              <a:t>Authentication Token : PAT Token</a:t>
            </a:r>
          </a:p>
        </p:txBody>
      </p:sp>
    </p:spTree>
    <p:extLst>
      <p:ext uri="{BB962C8B-B14F-4D97-AF65-F5344CB8AC3E}">
        <p14:creationId xmlns:p14="http://schemas.microsoft.com/office/powerpoint/2010/main" val="3629612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C8C2-ED8B-4438-A961-2E86F83B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254F-7F5F-4128-BE9D-6FF428DE8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Deployment in Dynatrace</a:t>
            </a:r>
          </a:p>
          <a:p>
            <a:r>
              <a:rPr lang="en-US" dirty="0"/>
              <a:t>Validate Release Gates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14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56" y="2756925"/>
            <a:ext cx="10081120" cy="1071563"/>
          </a:xfrm>
        </p:spPr>
        <p:txBody>
          <a:bodyPr>
            <a:normAutofit fontScale="90000"/>
          </a:bodyPr>
          <a:lstStyle/>
          <a:p>
            <a:r>
              <a:rPr lang="en-US" sz="4267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099549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 Release Pipeline Stages?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698499" y="1703459"/>
            <a:ext cx="10575091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4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 Executes script shell to start_the app:</a:t>
            </a:r>
            <a:endParaRPr lang="en-US" sz="14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377"/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4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914377"/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4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914377"/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4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914377"/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94" y="3163936"/>
            <a:ext cx="10312767" cy="312256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883865" y="5630742"/>
            <a:ext cx="3332209" cy="65575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3166447" y="3088454"/>
            <a:ext cx="2367579" cy="65575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3444905" y="3568733"/>
            <a:ext cx="2367579" cy="65575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</p:spTree>
    <p:extLst>
      <p:ext uri="{BB962C8B-B14F-4D97-AF65-F5344CB8AC3E}">
        <p14:creationId xmlns:p14="http://schemas.microsoft.com/office/powerpoint/2010/main" val="156252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9143899" y="5201675"/>
            <a:ext cx="2623931" cy="1108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90602"/>
            <a:ext cx="10515600" cy="79487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588" y="1840808"/>
            <a:ext cx="520616" cy="5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589" y="2591893"/>
            <a:ext cx="486099" cy="6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89" y="5052015"/>
            <a:ext cx="572263" cy="57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8" y="5211640"/>
            <a:ext cx="501168" cy="608840"/>
          </a:xfrm>
          <a:prstGeom prst="rect">
            <a:avLst/>
          </a:prstGeom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914631" y="3297532"/>
            <a:ext cx="499501" cy="5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209588" y="4194549"/>
            <a:ext cx="562923" cy="6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uppet.com/themes/hoverboard/images/puppet-logo/puppet-logo-amber-white-lg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5224" y="4220485"/>
            <a:ext cx="427981" cy="64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865517" y="2441552"/>
            <a:ext cx="569827" cy="55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9589" y="5820482"/>
            <a:ext cx="550247" cy="5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769" y="3414677"/>
            <a:ext cx="629743" cy="629743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642652" y="2560820"/>
            <a:ext cx="3581475" cy="92581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–e DT_TAGS=BLUE</a:t>
            </a:r>
          </a:p>
          <a:p>
            <a:pPr algn="ctr" defTabSz="914354">
              <a:defRPr/>
            </a:pP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642652" y="4980648"/>
            <a:ext cx="3581475" cy="9367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host .*demo version=123 source={</a:t>
            </a: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code_deploy</a:t>
            </a: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642652" y="3849220"/>
            <a:ext cx="3581475" cy="936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tomcat1 </a:t>
            </a: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JVMMemIncr</a:t>
            </a: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664" y="1479286"/>
            <a:ext cx="3674656" cy="525489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8065879" y="2931911"/>
            <a:ext cx="369116" cy="365623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64098" y="5096969"/>
            <a:ext cx="369116" cy="365623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751547" y="4011735"/>
            <a:ext cx="369116" cy="365623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00" y="1716982"/>
            <a:ext cx="2623931" cy="1905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00" y="3828678"/>
            <a:ext cx="2623931" cy="115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9299816" y="2366005"/>
            <a:ext cx="750627" cy="3896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92664" y="1106467"/>
            <a:ext cx="6475165" cy="6625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3200" dirty="0">
                <a:solidFill>
                  <a:prstClr val="white"/>
                </a:solidFill>
                <a:latin typeface="Calibri Light" panose="020F0302020204030204"/>
              </a:rPr>
              <a:t>Dynatrace </a:t>
            </a:r>
            <a:r>
              <a:rPr lang="en-US" sz="3200" dirty="0" err="1">
                <a:solidFill>
                  <a:prstClr val="white"/>
                </a:solidFill>
                <a:latin typeface="Calibri Light" panose="020F0302020204030204"/>
              </a:rPr>
              <a:t>Smartscape</a:t>
            </a:r>
            <a:endParaRPr lang="en-US" sz="32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10879536" y="3865020"/>
            <a:ext cx="375315" cy="1074683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9143899" y="5894817"/>
            <a:ext cx="2623932" cy="405103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765" y="1095769"/>
            <a:ext cx="137395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42649" y="1101835"/>
            <a:ext cx="358147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7641615" y="2586265"/>
            <a:ext cx="516084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sz="12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8823406" y="2070923"/>
            <a:ext cx="516084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sz="12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6316923" y="3671987"/>
            <a:ext cx="516084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sz="12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10375290" y="3596456"/>
            <a:ext cx="516084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sz="12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6493503" y="4788684"/>
            <a:ext cx="516084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sz="12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8619559" y="5591693"/>
            <a:ext cx="516084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sz="12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0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01" y="957340"/>
            <a:ext cx="1790700" cy="11620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2639616" y="1005943"/>
            <a:ext cx="9217024" cy="123110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en-US" sz="14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4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executes script during deployment: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89" y="3044958"/>
            <a:ext cx="10312767" cy="312256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4299160" y="5511763"/>
            <a:ext cx="3332209" cy="65575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3581741" y="2969475"/>
            <a:ext cx="2367579" cy="65575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3860200" y="3449754"/>
            <a:ext cx="2367579" cy="65575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525" y="2090876"/>
            <a:ext cx="329297" cy="32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735066" y="2090875"/>
            <a:ext cx="287428" cy="29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hef software logo">
            <a:extLst>
              <a:ext uri="{FF2B5EF4-FFF2-40B4-BE49-F238E27FC236}">
                <a16:creationId xmlns:a16="http://schemas.microsoft.com/office/drawing/2014/main" id="{96F0EEA9-E1D5-4301-BE87-CF843B38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1274140" y="2090875"/>
            <a:ext cx="327896" cy="32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4483" y="2090875"/>
            <a:ext cx="316628" cy="34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3A996D-D352-4C2A-A871-A937387C67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3653" y="1005943"/>
            <a:ext cx="501168" cy="60884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673890" y="2660915"/>
            <a:ext cx="1137477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1" y="356659"/>
            <a:ext cx="2016224" cy="436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056" y="920391"/>
            <a:ext cx="1248139" cy="1008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701" y="920391"/>
            <a:ext cx="1248139" cy="968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968" y="943713"/>
            <a:ext cx="1248139" cy="968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235" y="932823"/>
            <a:ext cx="1248139" cy="96554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865744" y="1277156"/>
            <a:ext cx="301113" cy="3729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752225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5120489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7488753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3431192" y="283343"/>
            <a:ext cx="8347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https://github.com/Dynatrace/AWSDevOpsTutorial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51" y="1212377"/>
            <a:ext cx="494232" cy="494232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9857012" y="1282249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D8B103-3BAB-41F1-86AC-DBE92E8FAC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398" y="2276872"/>
            <a:ext cx="775729" cy="942389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F4726C9-E2A8-4F78-9F5F-6F898797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305" y="3909053"/>
            <a:ext cx="1124744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6C6C3-D515-4F86-8DF3-F9E380302E61}"/>
              </a:ext>
            </a:extLst>
          </p:cNvPr>
          <p:cNvSpPr txBox="1"/>
          <p:nvPr/>
        </p:nvSpPr>
        <p:spPr>
          <a:xfrm>
            <a:off x="746427" y="3266445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4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4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05D6A-0A02-41B6-8527-B4DF16DF5F69}"/>
              </a:ext>
            </a:extLst>
          </p:cNvPr>
          <p:cNvSpPr txBox="1"/>
          <p:nvPr/>
        </p:nvSpPr>
        <p:spPr>
          <a:xfrm>
            <a:off x="705874" y="4973830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AWS EC2 (Tag=Staging)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359611-41BB-462E-8A0E-51EFDF0EC13D}"/>
              </a:ext>
            </a:extLst>
          </p:cNvPr>
          <p:cNvSpPr/>
          <p:nvPr/>
        </p:nvSpPr>
        <p:spPr>
          <a:xfrm rot="5400000">
            <a:off x="1273649" y="1894894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3C301B-56D4-487E-83FC-2FB8E8DF4D53}"/>
              </a:ext>
            </a:extLst>
          </p:cNvPr>
          <p:cNvSpPr/>
          <p:nvPr/>
        </p:nvSpPr>
        <p:spPr>
          <a:xfrm rot="5400000">
            <a:off x="1262068" y="3574049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0DDC0E-7154-445B-906D-C5765D77B3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564" y="2276872"/>
            <a:ext cx="775729" cy="942389"/>
          </a:xfrm>
          <a:prstGeom prst="rect">
            <a:avLst/>
          </a:prstGeom>
        </p:spPr>
      </p:pic>
      <p:pic>
        <p:nvPicPr>
          <p:cNvPr id="38" name="Picture 8" descr="Related image">
            <a:extLst>
              <a:ext uri="{FF2B5EF4-FFF2-40B4-BE49-F238E27FC236}">
                <a16:creationId xmlns:a16="http://schemas.microsoft.com/office/drawing/2014/main" id="{FCE40C46-4402-410C-A139-09FAB83A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9471" y="3909053"/>
            <a:ext cx="1124744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D1C49F-4820-4DA6-B1F9-E43B1E7F90B9}"/>
              </a:ext>
            </a:extLst>
          </p:cNvPr>
          <p:cNvSpPr txBox="1"/>
          <p:nvPr/>
        </p:nvSpPr>
        <p:spPr>
          <a:xfrm>
            <a:off x="5458593" y="3266445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4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4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17E6C-F71E-4FC9-982C-A6A58EB8CA88}"/>
              </a:ext>
            </a:extLst>
          </p:cNvPr>
          <p:cNvSpPr txBox="1"/>
          <p:nvPr/>
        </p:nvSpPr>
        <p:spPr>
          <a:xfrm>
            <a:off x="5418039" y="4973830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AWS EC2 (Tag=Production)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208C09E-68FB-477E-B02A-D35C75674D00}"/>
              </a:ext>
            </a:extLst>
          </p:cNvPr>
          <p:cNvSpPr/>
          <p:nvPr/>
        </p:nvSpPr>
        <p:spPr>
          <a:xfrm rot="5400000">
            <a:off x="5985815" y="1894894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7B7D64-B603-46C7-AF01-EA402B8EF7D4}"/>
              </a:ext>
            </a:extLst>
          </p:cNvPr>
          <p:cNvSpPr/>
          <p:nvPr/>
        </p:nvSpPr>
        <p:spPr>
          <a:xfrm rot="5400000">
            <a:off x="5974233" y="3574049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83336-786B-4B28-B301-A972D0395F12}"/>
              </a:ext>
            </a:extLst>
          </p:cNvPr>
          <p:cNvGrpSpPr/>
          <p:nvPr/>
        </p:nvGrpSpPr>
        <p:grpSpPr>
          <a:xfrm>
            <a:off x="3215680" y="2199401"/>
            <a:ext cx="642741" cy="610111"/>
            <a:chOff x="2522277" y="1661181"/>
            <a:chExt cx="482056" cy="45758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7DDD3B6-9BF8-4928-A841-28F679CACEA1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54657028-6F1A-4872-B261-243FF0D9FA26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F4CEC-649B-4330-85FA-B8C907D6AEDF}"/>
              </a:ext>
            </a:extLst>
          </p:cNvPr>
          <p:cNvGrpSpPr/>
          <p:nvPr/>
        </p:nvGrpSpPr>
        <p:grpSpPr>
          <a:xfrm>
            <a:off x="3910705" y="2199402"/>
            <a:ext cx="645647" cy="610111"/>
            <a:chOff x="3148900" y="1663070"/>
            <a:chExt cx="484235" cy="457583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B5E0A7-BF67-42A0-9962-F4FB8314B04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38FA7C21-B857-47F9-B4D1-BA5109D33ECE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036" name="Picture 12" descr="Image result for icon hand with finger">
            <a:extLst>
              <a:ext uri="{FF2B5EF4-FFF2-40B4-BE49-F238E27FC236}">
                <a16:creationId xmlns:a16="http://schemas.microsoft.com/office/drawing/2014/main" id="{1E58E21C-34EA-430E-802F-B8577C5AA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89114" y="2528035"/>
            <a:ext cx="1399817" cy="16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B2FC42-E9B3-4731-8C61-638D41136FC0}"/>
              </a:ext>
            </a:extLst>
          </p:cNvPr>
          <p:cNvGrpSpPr/>
          <p:nvPr/>
        </p:nvGrpSpPr>
        <p:grpSpPr>
          <a:xfrm>
            <a:off x="7923682" y="2193387"/>
            <a:ext cx="642741" cy="610111"/>
            <a:chOff x="2522277" y="1661181"/>
            <a:chExt cx="482056" cy="457583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3D4470A-6CC0-4576-B9FC-98B5D5FE70E7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0E71B231-467E-4AC3-854E-F2F2D1302632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05F431-2957-4A89-9C21-99E8B467C830}"/>
              </a:ext>
            </a:extLst>
          </p:cNvPr>
          <p:cNvGrpSpPr/>
          <p:nvPr/>
        </p:nvGrpSpPr>
        <p:grpSpPr>
          <a:xfrm>
            <a:off x="8618706" y="2193389"/>
            <a:ext cx="645647" cy="610111"/>
            <a:chOff x="3148900" y="1663070"/>
            <a:chExt cx="484235" cy="457583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176CB6A-0FF7-4671-91DE-9FDDB9301167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21658238-D1D1-41AD-BCA5-FCBC3FB54262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792C477-AB91-406C-960B-5217960BD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5798" y="1002651"/>
            <a:ext cx="861492" cy="82559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F0E8B8-E9C4-47C9-B6FB-8540110CFB99}"/>
              </a:ext>
            </a:extLst>
          </p:cNvPr>
          <p:cNvSpPr txBox="1"/>
          <p:nvPr/>
        </p:nvSpPr>
        <p:spPr>
          <a:xfrm>
            <a:off x="-190211" y="1767697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err="1">
                <a:latin typeface="Calibri Light" charset="0"/>
                <a:ea typeface="Calibri Light" charset="0"/>
                <a:cs typeface="Calibri Light" charset="0"/>
              </a:rPr>
              <a:t>AppTeam</a:t>
            </a:r>
            <a:endParaRPr lang="en-US" sz="14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6" name="Picture 16" descr="Image result for neotys logo">
            <a:extLst>
              <a:ext uri="{FF2B5EF4-FFF2-40B4-BE49-F238E27FC236}">
                <a16:creationId xmlns:a16="http://schemas.microsoft.com/office/drawing/2014/main" id="{217BAA6B-435D-4540-8885-A37669A8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0470" y="4940342"/>
            <a:ext cx="524309" cy="52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1A197D1-0AC3-46DD-9730-3255BF4A952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6213" y="4741631"/>
            <a:ext cx="820968" cy="79960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A6C320-3A05-442A-854E-6A1415693E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4885" y="4879127"/>
            <a:ext cx="591384" cy="58370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2261DF-2109-4E22-BEB2-7766BE61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9518" y="5570633"/>
            <a:ext cx="2252460" cy="1129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3327A6-B3EE-4023-BBF6-2D7B88E28CA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119" y="5561415"/>
            <a:ext cx="2235893" cy="1131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642A3EFC-5C55-4868-9535-94FAD3672C78}"/>
              </a:ext>
            </a:extLst>
          </p:cNvPr>
          <p:cNvSpPr/>
          <p:nvPr/>
        </p:nvSpPr>
        <p:spPr>
          <a:xfrm rot="16200000">
            <a:off x="3665103" y="4350374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6B358F73-6C68-4023-9E6E-64F115FA00D5}"/>
              </a:ext>
            </a:extLst>
          </p:cNvPr>
          <p:cNvSpPr/>
          <p:nvPr/>
        </p:nvSpPr>
        <p:spPr>
          <a:xfrm rot="16200000">
            <a:off x="8464577" y="4350374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9268E1F-04FB-4C29-91AD-962680DA8FD8}"/>
              </a:ext>
            </a:extLst>
          </p:cNvPr>
          <p:cNvSpPr/>
          <p:nvPr/>
        </p:nvSpPr>
        <p:spPr>
          <a:xfrm rot="5400000">
            <a:off x="10792263" y="4330808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69E30A-738C-4A18-AA62-F9D3AD8EB602}"/>
              </a:ext>
            </a:extLst>
          </p:cNvPr>
          <p:cNvCxnSpPr>
            <a:cxnSpLocks/>
          </p:cNvCxnSpPr>
          <p:nvPr/>
        </p:nvCxnSpPr>
        <p:spPr>
          <a:xfrm>
            <a:off x="2593361" y="1971346"/>
            <a:ext cx="20448" cy="4721325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9CD84D1-0919-4620-8608-588B5E89C5EC}"/>
              </a:ext>
            </a:extLst>
          </p:cNvPr>
          <p:cNvCxnSpPr>
            <a:cxnSpLocks/>
          </p:cNvCxnSpPr>
          <p:nvPr/>
        </p:nvCxnSpPr>
        <p:spPr>
          <a:xfrm>
            <a:off x="5065204" y="1928503"/>
            <a:ext cx="20448" cy="4721325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FC03B0-B254-4C8C-B115-D3EB212BF204}"/>
              </a:ext>
            </a:extLst>
          </p:cNvPr>
          <p:cNvCxnSpPr>
            <a:cxnSpLocks/>
          </p:cNvCxnSpPr>
          <p:nvPr/>
        </p:nvCxnSpPr>
        <p:spPr>
          <a:xfrm>
            <a:off x="7378779" y="1928503"/>
            <a:ext cx="20448" cy="4721325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77DC528-6FB6-4D38-905D-9233746E9C1F}"/>
              </a:ext>
            </a:extLst>
          </p:cNvPr>
          <p:cNvCxnSpPr>
            <a:cxnSpLocks/>
          </p:cNvCxnSpPr>
          <p:nvPr/>
        </p:nvCxnSpPr>
        <p:spPr>
          <a:xfrm>
            <a:off x="9946072" y="1928503"/>
            <a:ext cx="20448" cy="4721325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346D5C3-1DE1-4BAC-AE41-2AE89A27D2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0853" y="969703"/>
            <a:ext cx="937211" cy="891493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4B197C1-703B-4472-AB6F-39578D9A2F9A}"/>
              </a:ext>
            </a:extLst>
          </p:cNvPr>
          <p:cNvGrpSpPr/>
          <p:nvPr/>
        </p:nvGrpSpPr>
        <p:grpSpPr>
          <a:xfrm>
            <a:off x="11117888" y="2181771"/>
            <a:ext cx="642741" cy="610111"/>
            <a:chOff x="2522277" y="1661181"/>
            <a:chExt cx="482056" cy="457583"/>
          </a:xfrm>
        </p:grpSpPr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07DB3B03-68C6-4041-9FA1-8025CE4C95D8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L-Shape 100">
              <a:extLst>
                <a:ext uri="{FF2B5EF4-FFF2-40B4-BE49-F238E27FC236}">
                  <a16:creationId xmlns:a16="http://schemas.microsoft.com/office/drawing/2014/main" id="{75F9F586-8D01-4877-815C-45040A2FD318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57A7B9-A077-4B4A-8DDE-21F1202998FC}"/>
              </a:ext>
            </a:extLst>
          </p:cNvPr>
          <p:cNvGrpSpPr/>
          <p:nvPr/>
        </p:nvGrpSpPr>
        <p:grpSpPr>
          <a:xfrm>
            <a:off x="10431117" y="2193389"/>
            <a:ext cx="645647" cy="610111"/>
            <a:chOff x="3148900" y="1663070"/>
            <a:chExt cx="484235" cy="457583"/>
          </a:xfrm>
        </p:grpSpPr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82839B9-A618-4DCF-806F-700704A3ECD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Multiplication Sign 103">
              <a:extLst>
                <a:ext uri="{FF2B5EF4-FFF2-40B4-BE49-F238E27FC236}">
                  <a16:creationId xmlns:a16="http://schemas.microsoft.com/office/drawing/2014/main" id="{1B82732B-942F-43CF-A6FA-85676BE8BEE8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C853623-FB58-4586-9D28-1311761606AA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4409" y="5462832"/>
            <a:ext cx="1962575" cy="117968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00E6CC-0267-4C05-8D03-968AFEA103E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77" y="5523553"/>
            <a:ext cx="1948508" cy="1171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B591FF3-52F5-467C-8407-CE8F1B5AC8B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510" y="5523553"/>
            <a:ext cx="1948508" cy="1171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F26DF1-D117-4035-9485-6E65D33CDAB3}"/>
              </a:ext>
            </a:extLst>
          </p:cNvPr>
          <p:cNvSpPr/>
          <p:nvPr/>
        </p:nvSpPr>
        <p:spPr>
          <a:xfrm rot="5400000">
            <a:off x="1273649" y="5198976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BADB482-9F93-4732-8FCC-BECD3B0E6336}"/>
              </a:ext>
            </a:extLst>
          </p:cNvPr>
          <p:cNvSpPr/>
          <p:nvPr/>
        </p:nvSpPr>
        <p:spPr>
          <a:xfrm rot="5400000">
            <a:off x="5985815" y="5198976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F032FB3-6708-4242-9EA4-54A5D9005BE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394" y="4635177"/>
            <a:ext cx="350023" cy="425223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6F05E9EB-EA6F-4AD9-99FE-97947FF2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0005" y="4602331"/>
            <a:ext cx="537772" cy="53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8DBC9B6-0C7A-4C6A-8483-AF68978B98CE}"/>
              </a:ext>
            </a:extLst>
          </p:cNvPr>
          <p:cNvSpPr txBox="1"/>
          <p:nvPr/>
        </p:nvSpPr>
        <p:spPr>
          <a:xfrm>
            <a:off x="10286999" y="4087265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Manual Rollback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5CE4334F-59FA-47E2-AD0B-2FD6999FF5D8}"/>
              </a:ext>
            </a:extLst>
          </p:cNvPr>
          <p:cNvSpPr/>
          <p:nvPr/>
        </p:nvSpPr>
        <p:spPr>
          <a:xfrm rot="5400000">
            <a:off x="10816331" y="5112366"/>
            <a:ext cx="335216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3" name="Picture 12" descr="Image result for icon hand with finger">
            <a:extLst>
              <a:ext uri="{FF2B5EF4-FFF2-40B4-BE49-F238E27FC236}">
                <a16:creationId xmlns:a16="http://schemas.microsoft.com/office/drawing/2014/main" id="{88ED52CB-6B6B-4916-B7AB-4EDB216C6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1809" y="2528035"/>
            <a:ext cx="1399817" cy="16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Image result for icon hand with finger">
            <a:extLst>
              <a:ext uri="{FF2B5EF4-FFF2-40B4-BE49-F238E27FC236}">
                <a16:creationId xmlns:a16="http://schemas.microsoft.com/office/drawing/2014/main" id="{1C0032AF-A49A-4554-9420-1FC62804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84030" y="2528035"/>
            <a:ext cx="1399817" cy="16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E6E1CAB-0802-4F56-948E-A77D691E243E}"/>
              </a:ext>
            </a:extLst>
          </p:cNvPr>
          <p:cNvSpPr txBox="1"/>
          <p:nvPr/>
        </p:nvSpPr>
        <p:spPr>
          <a:xfrm>
            <a:off x="7831649" y="4087265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4B4E1-6539-48E3-B1FD-661558FC3AD5}"/>
              </a:ext>
            </a:extLst>
          </p:cNvPr>
          <p:cNvSpPr txBox="1"/>
          <p:nvPr/>
        </p:nvSpPr>
        <p:spPr>
          <a:xfrm>
            <a:off x="3094187" y="4087265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D4B9B65-8BD3-4E74-99CB-177A79249AF4}"/>
              </a:ext>
            </a:extLst>
          </p:cNvPr>
          <p:cNvSpPr txBox="1"/>
          <p:nvPr/>
        </p:nvSpPr>
        <p:spPr>
          <a:xfrm>
            <a:off x="10321778" y="1769477"/>
            <a:ext cx="1389668" cy="334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Users</a:t>
            </a:r>
          </a:p>
        </p:txBody>
      </p:sp>
      <p:pic>
        <p:nvPicPr>
          <p:cNvPr id="81" name="Picture 2" descr="Image result for dynatrace logo">
            <a:extLst>
              <a:ext uri="{FF2B5EF4-FFF2-40B4-BE49-F238E27FC236}">
                <a16:creationId xmlns:a16="http://schemas.microsoft.com/office/drawing/2014/main" id="{4D612DD6-027C-42D0-AE76-3C61E4DF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7924" y="5006028"/>
            <a:ext cx="2099656" cy="4235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5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14" grpId="0"/>
      <p:bldP spid="32" grpId="0"/>
      <p:bldP spid="34" grpId="0" animBg="1"/>
      <p:bldP spid="35" grpId="0" animBg="1"/>
      <p:bldP spid="39" grpId="0"/>
      <p:bldP spid="40" grpId="0"/>
      <p:bldP spid="42" grpId="0" animBg="1"/>
      <p:bldP spid="43" grpId="0" animBg="1"/>
      <p:bldP spid="73" grpId="0" animBg="1"/>
      <p:bldP spid="74" grpId="0" animBg="1"/>
      <p:bldP spid="91" grpId="0" animBg="1"/>
      <p:bldP spid="36" grpId="0" animBg="1"/>
      <p:bldP spid="44" grpId="0" animBg="1"/>
      <p:bldP spid="111" grpId="0"/>
      <p:bldP spid="112" grpId="0" animBg="1"/>
      <p:bldP spid="115" grpId="0"/>
      <p:bldP spid="1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2D1C86-F53D-4419-989D-A9E17F0C5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6"/>
          <a:stretch/>
        </p:blipFill>
        <p:spPr>
          <a:xfrm>
            <a:off x="626762" y="1001809"/>
            <a:ext cx="5661260" cy="344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481BB-F6B6-4ED0-8861-F9DB98DE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925" y="3140969"/>
            <a:ext cx="6409283" cy="3267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815413" y="4188786"/>
            <a:ext cx="2592288" cy="20032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5702651" y="3946521"/>
            <a:ext cx="1344149" cy="22365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040" y="1001809"/>
            <a:ext cx="4584169" cy="1217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3430337" y="3884845"/>
            <a:ext cx="2304255" cy="5653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4146899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4BC33-1591-479C-9D51-39C3395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63" y="1001807"/>
            <a:ext cx="5913160" cy="344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BE0BE-8D5A-4CC5-A287-4BE90E3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589" y="3160018"/>
            <a:ext cx="6409283" cy="3267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815413" y="4188786"/>
            <a:ext cx="2838359" cy="256220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5702651" y="3946521"/>
            <a:ext cx="1449467" cy="242264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040" y="1001809"/>
            <a:ext cx="4584169" cy="1217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3677040" y="3872373"/>
            <a:ext cx="2056921" cy="5653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161708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Automated Tag Rules: Define ONCE in Dynatrace!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E681AD-AE7D-44FE-B5F8-CE35D77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88" y="1028733"/>
            <a:ext cx="9195513" cy="521228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BB386B5-26B5-4C4D-B993-BF0C6111D40A}"/>
              </a:ext>
            </a:extLst>
          </p:cNvPr>
          <p:cNvSpPr/>
          <p:nvPr/>
        </p:nvSpPr>
        <p:spPr>
          <a:xfrm>
            <a:off x="705121" y="5756381"/>
            <a:ext cx="97801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51BB06-81F5-4075-972B-0BEDAA69C87B}"/>
              </a:ext>
            </a:extLst>
          </p:cNvPr>
          <p:cNvSpPr/>
          <p:nvPr/>
        </p:nvSpPr>
        <p:spPr>
          <a:xfrm flipH="1">
            <a:off x="4454770" y="1324380"/>
            <a:ext cx="360194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600" b="1" i="1" dirty="0" err="1"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63B954-BB5A-4D0E-89FD-C4578355312A}"/>
              </a:ext>
            </a:extLst>
          </p:cNvPr>
          <p:cNvSpPr/>
          <p:nvPr/>
        </p:nvSpPr>
        <p:spPr>
          <a:xfrm flipH="1">
            <a:off x="4733064" y="2847928"/>
            <a:ext cx="177314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61EAE96-9AAB-4202-8DF6-BDF609712378}"/>
              </a:ext>
            </a:extLst>
          </p:cNvPr>
          <p:cNvSpPr/>
          <p:nvPr/>
        </p:nvSpPr>
        <p:spPr>
          <a:xfrm flipH="1">
            <a:off x="5855523" y="3298065"/>
            <a:ext cx="5413515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AE467A-1423-46AE-86A2-1C7EE926C869}"/>
              </a:ext>
            </a:extLst>
          </p:cNvPr>
          <p:cNvSpPr/>
          <p:nvPr/>
        </p:nvSpPr>
        <p:spPr>
          <a:xfrm flipH="1">
            <a:off x="5772033" y="5029433"/>
            <a:ext cx="3946499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60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39730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C7080-BDFC-4310-B6E1-6FBAE4F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39" y="5255533"/>
            <a:ext cx="755448" cy="832392"/>
          </a:xfrm>
          <a:prstGeom prst="rect">
            <a:avLst/>
          </a:prstGeom>
        </p:spPr>
      </p:pic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10364460" y="5228015"/>
            <a:ext cx="814421" cy="8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CB0293-40AC-46E8-BCB8-41530F8EB75C}"/>
              </a:ext>
            </a:extLst>
          </p:cNvPr>
          <p:cNvSpPr txBox="1"/>
          <p:nvPr/>
        </p:nvSpPr>
        <p:spPr>
          <a:xfrm>
            <a:off x="6030786" y="6086648"/>
            <a:ext cx="1976313" cy="404619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12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12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20000"/>
              </a:lnSpc>
            </a:pPr>
            <a:r>
              <a:rPr lang="en-US" sz="1100" dirty="0">
                <a:latin typeface="Calibri Light" charset="0"/>
                <a:ea typeface="Calibri Light" charset="0"/>
                <a:cs typeface="Calibri Light" charset="0"/>
              </a:rPr>
              <a:t>Pushes </a:t>
            </a:r>
            <a:r>
              <a:rPr lang="en-US" sz="1100" dirty="0" err="1">
                <a:latin typeface="Calibri Light" charset="0"/>
                <a:ea typeface="Calibri Light" charset="0"/>
                <a:cs typeface="Calibri Light" charset="0"/>
              </a:rPr>
              <a:t>CodePipeline</a:t>
            </a:r>
            <a:r>
              <a:rPr lang="en-US" sz="1100" dirty="0">
                <a:latin typeface="Calibri Light" charset="0"/>
                <a:ea typeface="Calibri Light" charset="0"/>
                <a:cs typeface="Calibri Light" charset="0"/>
              </a:rPr>
              <a:t> Info to Dynatrace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10567048" y="4763702"/>
            <a:ext cx="409245" cy="42070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7897611" y="5434548"/>
            <a:ext cx="2283640" cy="49965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904417" y="1904364"/>
            <a:ext cx="2361003" cy="305909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2A1EE7-9C11-4229-87F0-9330624D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05" y="1028734"/>
            <a:ext cx="4834259" cy="5235111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5128373" y="5263447"/>
            <a:ext cx="103166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3749011" y="4455683"/>
            <a:ext cx="1514444" cy="104975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373A3E-1F4F-435D-BDAE-B77975F4E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27" y="1030895"/>
            <a:ext cx="4389448" cy="16053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B8CCE-D20F-4ABE-95DD-917C04CB7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1151" y="2427656"/>
            <a:ext cx="4369424" cy="232566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7001153" y="2971786"/>
            <a:ext cx="3980871" cy="1332877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3D5F9DD-709F-4EC0-B4F7-6E8C73AFA80E}"/>
              </a:ext>
            </a:extLst>
          </p:cNvPr>
          <p:cNvSpPr/>
          <p:nvPr/>
        </p:nvSpPr>
        <p:spPr>
          <a:xfrm>
            <a:off x="2428876" y="3422878"/>
            <a:ext cx="4467224" cy="5162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+ </a:t>
            </a:r>
            <a:r>
              <a:rPr lang="en-US" sz="12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 Information from same Stage</a:t>
            </a:r>
          </a:p>
        </p:txBody>
      </p:sp>
    </p:spTree>
    <p:extLst>
      <p:ext uri="{BB962C8B-B14F-4D97-AF65-F5344CB8AC3E}">
        <p14:creationId xmlns:p14="http://schemas.microsoft.com/office/powerpoint/2010/main" val="206113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Monitoring as Code (</a:t>
            </a:r>
            <a:r>
              <a:rPr lang="en-US" dirty="0" err="1"/>
              <a:t>Monspec</a:t>
            </a:r>
            <a:r>
              <a:rPr lang="en-US" dirty="0"/>
              <a:t>): Define Services and their Environments as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B117A-42A2-46C3-B61F-D9B19B6D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575" y="1124745"/>
            <a:ext cx="4639323" cy="11336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210A6D-05B1-417D-AEBD-0A07233A6838}"/>
              </a:ext>
            </a:extLst>
          </p:cNvPr>
          <p:cNvSpPr/>
          <p:nvPr/>
        </p:nvSpPr>
        <p:spPr>
          <a:xfrm>
            <a:off x="640092" y="1135831"/>
            <a:ext cx="3725229" cy="43396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12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536AC-81F6-49FD-9EB5-C566B98B48D2}"/>
              </a:ext>
            </a:extLst>
          </p:cNvPr>
          <p:cNvSpPr/>
          <p:nvPr/>
        </p:nvSpPr>
        <p:spPr>
          <a:xfrm rot="10800000" flipH="1">
            <a:off x="6503667" y="1356979"/>
            <a:ext cx="53608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69BF01-AA5A-420A-A340-C03B777C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728" y="2675067"/>
            <a:ext cx="755448" cy="832392"/>
          </a:xfrm>
          <a:prstGeom prst="rect">
            <a:avLst/>
          </a:prstGeom>
        </p:spPr>
      </p:pic>
      <p:pic>
        <p:nvPicPr>
          <p:cNvPr id="20" name="Picture 8" descr="Image result for dynatrace logo">
            <a:extLst>
              <a:ext uri="{FF2B5EF4-FFF2-40B4-BE49-F238E27FC236}">
                <a16:creationId xmlns:a16="http://schemas.microsoft.com/office/drawing/2014/main" id="{EBACA9EC-54F6-4D6D-8301-135FD52D5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339240" y="3801282"/>
            <a:ext cx="814421" cy="8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263FD6-E9C0-45AF-A027-5A7850A5797C}"/>
              </a:ext>
            </a:extLst>
          </p:cNvPr>
          <p:cNvSpPr/>
          <p:nvPr/>
        </p:nvSpPr>
        <p:spPr>
          <a:xfrm rot="10800000" flipH="1">
            <a:off x="4454349" y="1356979"/>
            <a:ext cx="38004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C3731D-8947-499A-B425-12B167AB80C9}"/>
              </a:ext>
            </a:extLst>
          </p:cNvPr>
          <p:cNvSpPr/>
          <p:nvPr/>
        </p:nvSpPr>
        <p:spPr>
          <a:xfrm rot="5400000">
            <a:off x="7563560" y="3570220"/>
            <a:ext cx="376445" cy="2911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08386-181D-4AA8-B0BB-24AEFBFD9B22}"/>
              </a:ext>
            </a:extLst>
          </p:cNvPr>
          <p:cNvSpPr txBox="1"/>
          <p:nvPr/>
        </p:nvSpPr>
        <p:spPr>
          <a:xfrm>
            <a:off x="8355162" y="2925837"/>
            <a:ext cx="1976313" cy="58162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12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Pulls Tag Information from </a:t>
            </a:r>
            <a:r>
              <a:rPr lang="en-US" sz="150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500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B978E9-1182-4780-85DC-14A90A80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617" y="5124645"/>
            <a:ext cx="2590953" cy="1068768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0F4528-0ECB-4672-93C2-99D8F974DACF}"/>
              </a:ext>
            </a:extLst>
          </p:cNvPr>
          <p:cNvSpPr/>
          <p:nvPr/>
        </p:nvSpPr>
        <p:spPr>
          <a:xfrm rot="5400000">
            <a:off x="7534136" y="2321139"/>
            <a:ext cx="362661" cy="2911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C7358E-D919-481F-816C-C8D12A3C318E}"/>
              </a:ext>
            </a:extLst>
          </p:cNvPr>
          <p:cNvSpPr/>
          <p:nvPr/>
        </p:nvSpPr>
        <p:spPr>
          <a:xfrm rot="5400000">
            <a:off x="7575991" y="4785300"/>
            <a:ext cx="351583" cy="2911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FA85AC-3D66-455E-943C-B498A068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687" y="1187181"/>
            <a:ext cx="1505160" cy="1086003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DB809F9-9925-47F4-8BC1-0ADD7E9B3651}"/>
              </a:ext>
            </a:extLst>
          </p:cNvPr>
          <p:cNvSpPr/>
          <p:nvPr/>
        </p:nvSpPr>
        <p:spPr>
          <a:xfrm>
            <a:off x="9343317" y="1889076"/>
            <a:ext cx="2361003" cy="305909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8F9C-1F22-4B1F-A145-29CD3A3AF581}"/>
              </a:ext>
            </a:extLst>
          </p:cNvPr>
          <p:cNvSpPr/>
          <p:nvPr/>
        </p:nvSpPr>
        <p:spPr>
          <a:xfrm>
            <a:off x="1183373" y="1889075"/>
            <a:ext cx="2935403" cy="151608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1265F1-C181-4139-9FB9-B00EB00F9E76}"/>
              </a:ext>
            </a:extLst>
          </p:cNvPr>
          <p:cNvSpPr/>
          <p:nvPr/>
        </p:nvSpPr>
        <p:spPr>
          <a:xfrm>
            <a:off x="7493301" y="5828616"/>
            <a:ext cx="1396835" cy="305909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5ED15-E319-4C6A-9DFF-44D3A51EFF58}"/>
              </a:ext>
            </a:extLst>
          </p:cNvPr>
          <p:cNvSpPr txBox="1"/>
          <p:nvPr/>
        </p:nvSpPr>
        <p:spPr>
          <a:xfrm>
            <a:off x="8355161" y="3986753"/>
            <a:ext cx="1976313" cy="5416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140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1100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7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 animBg="1"/>
      <p:bldP spid="41" grpId="0" animBg="1"/>
      <p:bldP spid="42" grpId="0" animBg="1"/>
      <p:bldP spid="43" grpId="0" animBg="1"/>
      <p:bldP spid="4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56" y="2756925"/>
            <a:ext cx="10081120" cy="1071563"/>
          </a:xfrm>
        </p:spPr>
        <p:txBody>
          <a:bodyPr>
            <a:normAutofit fontScale="90000"/>
          </a:bodyPr>
          <a:lstStyle/>
          <a:p>
            <a:r>
              <a:rPr lang="en-US" sz="4267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76713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712901" y="932723"/>
            <a:ext cx="2116963" cy="457928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4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4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4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4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1325148" y="1468293"/>
            <a:ext cx="2396363" cy="457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3953393" y="1477635"/>
            <a:ext cx="2396363" cy="457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1325148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12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3953393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6581637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9209881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1325148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3953393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6581637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9209881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01" y="4027414"/>
            <a:ext cx="3111680" cy="26929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965" y="4027414"/>
            <a:ext cx="3062569" cy="269294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712901" y="3816831"/>
            <a:ext cx="3111680" cy="234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4181667" y="3816831"/>
            <a:ext cx="3062867" cy="234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779249" y="5716071"/>
            <a:ext cx="1494827" cy="381663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4197865" y="5699847"/>
            <a:ext cx="1494827" cy="381663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7609403" y="3483874"/>
            <a:ext cx="399684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7609403" y="3968385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7609403" y="4452895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7609403" y="4937407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78297" y="3286121"/>
            <a:ext cx="11600953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712901" y="3405413"/>
            <a:ext cx="6531632" cy="286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8816542" y="1248121"/>
            <a:ext cx="1764772" cy="6761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8816542" y="1985539"/>
            <a:ext cx="1764772" cy="67618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E1BFE-EB80-41BB-89B1-3333FD4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33" y="1914105"/>
            <a:ext cx="3905707" cy="327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7B607-2BDB-4651-8209-195EE534B12D}"/>
              </a:ext>
            </a:extLst>
          </p:cNvPr>
          <p:cNvSpPr/>
          <p:nvPr/>
        </p:nvSpPr>
        <p:spPr>
          <a:xfrm>
            <a:off x="4511386" y="1744228"/>
            <a:ext cx="3308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en-US" b="1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Staging: </a:t>
            </a:r>
            <a:r>
              <a:rPr lang="en-US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Register Build Validation!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E2C065-BF01-4A55-AD1B-5C3A1D07400F}"/>
              </a:ext>
            </a:extLst>
          </p:cNvPr>
          <p:cNvSpPr/>
          <p:nvPr/>
        </p:nvSpPr>
        <p:spPr>
          <a:xfrm rot="16200000" flipV="1">
            <a:off x="3034761" y="1275645"/>
            <a:ext cx="575500" cy="2803779"/>
          </a:xfrm>
          <a:prstGeom prst="bentUpArrow">
            <a:avLst>
              <a:gd name="adj1" fmla="val 28310"/>
              <a:gd name="adj2" fmla="val 39896"/>
              <a:gd name="adj3" fmla="val 465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014D-71D2-497F-BF52-99DF99BB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27" y="2205119"/>
            <a:ext cx="755448" cy="83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7DE8E-EFD9-492E-971A-03D72E7E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971" y="2205119"/>
            <a:ext cx="735936" cy="811416"/>
          </a:xfrm>
          <a:prstGeom prst="rect">
            <a:avLst/>
          </a:prstGeom>
        </p:spPr>
      </p:pic>
      <p:pic>
        <p:nvPicPr>
          <p:cNvPr id="8" name="Picture 6" descr="Image result for cloudwatch icon">
            <a:extLst>
              <a:ext uri="{FF2B5EF4-FFF2-40B4-BE49-F238E27FC236}">
                <a16:creationId xmlns:a16="http://schemas.microsoft.com/office/drawing/2014/main" id="{7203C4E7-45A3-4C72-BAB8-5E2E0426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5098" y="397836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AF6A3-84ED-4D57-9900-0652DDD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05" y="4138431"/>
            <a:ext cx="755448" cy="832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67CBE-6FC9-441A-AF6E-555CB1E1A350}"/>
              </a:ext>
            </a:extLst>
          </p:cNvPr>
          <p:cNvSpPr txBox="1"/>
          <p:nvPr/>
        </p:nvSpPr>
        <p:spPr>
          <a:xfrm>
            <a:off x="4233987" y="3139814"/>
            <a:ext cx="2539675" cy="67107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sz="12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12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914377">
              <a:lnSpc>
                <a:spcPct val="120000"/>
              </a:lnSpc>
            </a:pPr>
            <a:r>
              <a:rPr lang="en-US" sz="12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Adds Build Validation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9FF5EE-C7AE-476F-9D61-81E933235A63}"/>
              </a:ext>
            </a:extLst>
          </p:cNvPr>
          <p:cNvSpPr/>
          <p:nvPr/>
        </p:nvSpPr>
        <p:spPr>
          <a:xfrm>
            <a:off x="5705475" y="2389784"/>
            <a:ext cx="1340916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4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Adds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4205-DD6B-4320-A8BD-6E1227BDBBB8}"/>
              </a:ext>
            </a:extLst>
          </p:cNvPr>
          <p:cNvSpPr txBox="1"/>
          <p:nvPr/>
        </p:nvSpPr>
        <p:spPr>
          <a:xfrm>
            <a:off x="8570689" y="1500673"/>
            <a:ext cx="3510817" cy="16530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sz="16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Build Validation Request Item</a:t>
            </a:r>
          </a:p>
          <a:p>
            <a:pPr marL="285744" indent="-285744" defTabSz="914377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Pipeline Information</a:t>
            </a:r>
          </a:p>
          <a:p>
            <a:pPr marL="285744" indent="-285744" defTabSz="914377">
              <a:lnSpc>
                <a:spcPct val="120000"/>
              </a:lnSpc>
              <a:buFontTx/>
              <a:buChar char="-"/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2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85744" indent="-285744" defTabSz="914377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Timestamp + Timeframe</a:t>
            </a:r>
          </a:p>
          <a:p>
            <a:pPr marL="285744" indent="-285744" defTabSz="914377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Comparison Definition Name</a:t>
            </a:r>
          </a:p>
          <a:p>
            <a:pPr marL="285744" indent="-285744" defTabSz="914377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Action Name to Approve / 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E26DC-2F83-482F-8B77-82E6542EAD91}"/>
              </a:ext>
            </a:extLst>
          </p:cNvPr>
          <p:cNvSpPr txBox="1"/>
          <p:nvPr/>
        </p:nvSpPr>
        <p:spPr>
          <a:xfrm>
            <a:off x="6900989" y="5042737"/>
            <a:ext cx="1976313" cy="404619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sz="12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</a:t>
            </a:r>
            <a:endParaRPr lang="en-US" sz="1200" i="1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32137-A990-485A-81FD-59FF8E4281BB}"/>
              </a:ext>
            </a:extLst>
          </p:cNvPr>
          <p:cNvSpPr txBox="1"/>
          <p:nvPr/>
        </p:nvSpPr>
        <p:spPr>
          <a:xfrm>
            <a:off x="9773204" y="5044121"/>
            <a:ext cx="1976313" cy="404619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 defTabSz="914377">
              <a:lnSpc>
                <a:spcPct val="120000"/>
              </a:lnSpc>
            </a:pPr>
            <a:r>
              <a:rPr lang="en-US" sz="12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12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Events </a:t>
            </a:r>
          </a:p>
          <a:p>
            <a:pPr algn="ctr" defTabSz="914377">
              <a:lnSpc>
                <a:spcPct val="120000"/>
              </a:lnSpc>
            </a:pPr>
            <a:r>
              <a:rPr lang="en-US" sz="12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12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12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: 1min)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57B4D9-0C01-4DCC-8418-721DA2E4C76E}"/>
              </a:ext>
            </a:extLst>
          </p:cNvPr>
          <p:cNvSpPr/>
          <p:nvPr/>
        </p:nvSpPr>
        <p:spPr>
          <a:xfrm flipH="1">
            <a:off x="8826072" y="4287479"/>
            <a:ext cx="1153077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4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2DB10D-80ED-4AC9-BCDA-AD367B92A793}"/>
              </a:ext>
            </a:extLst>
          </p:cNvPr>
          <p:cNvSpPr/>
          <p:nvPr/>
        </p:nvSpPr>
        <p:spPr>
          <a:xfrm>
            <a:off x="7679205" y="3309243"/>
            <a:ext cx="318376" cy="71015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8" descr="Image result for dynatrace logo">
            <a:extLst>
              <a:ext uri="{FF2B5EF4-FFF2-40B4-BE49-F238E27FC236}">
                <a16:creationId xmlns:a16="http://schemas.microsoft.com/office/drawing/2014/main" id="{EB19888E-9877-4104-91F6-9F2D4139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293255" y="5948512"/>
            <a:ext cx="814421" cy="8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07FE18-E955-4FD5-8036-C59E5E547C03}"/>
              </a:ext>
            </a:extLst>
          </p:cNvPr>
          <p:cNvSpPr/>
          <p:nvPr/>
        </p:nvSpPr>
        <p:spPr>
          <a:xfrm rot="5400000" flipH="1">
            <a:off x="7417246" y="5395455"/>
            <a:ext cx="56738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313AF9-0E8A-4E09-97BB-FF7BC0478103}"/>
              </a:ext>
            </a:extLst>
          </p:cNvPr>
          <p:cNvSpPr/>
          <p:nvPr/>
        </p:nvSpPr>
        <p:spPr>
          <a:xfrm flipH="1">
            <a:off x="1847850" y="3998381"/>
            <a:ext cx="5000903" cy="11546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Approves/Rejects IF “In Progress” &amp; if </a:t>
            </a:r>
            <a:r>
              <a:rPr lang="en-US" sz="1400" dirty="0" err="1">
                <a:latin typeface="Calibri Light" charset="0"/>
                <a:ea typeface="Calibri Light" charset="0"/>
                <a:cs typeface="Calibri Light" charset="0"/>
              </a:rPr>
              <a:t>RegisterBuildValidation</a:t>
            </a:r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 was called with that Action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9755E7-A76A-4413-B320-5EFAA6122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855" y="643757"/>
            <a:ext cx="649052" cy="765067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1C2FA01-53A7-43DF-894E-51631B6BF71C}"/>
              </a:ext>
            </a:extLst>
          </p:cNvPr>
          <p:cNvSpPr/>
          <p:nvPr/>
        </p:nvSpPr>
        <p:spPr>
          <a:xfrm>
            <a:off x="7495214" y="1518181"/>
            <a:ext cx="441191" cy="57758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E0C6F-5A4F-4484-A5CD-013A92004BA0}"/>
              </a:ext>
            </a:extLst>
          </p:cNvPr>
          <p:cNvSpPr txBox="1"/>
          <p:nvPr/>
        </p:nvSpPr>
        <p:spPr>
          <a:xfrm>
            <a:off x="8290629" y="908057"/>
            <a:ext cx="777172" cy="404619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sz="12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12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908FD-78DF-429D-A36C-5BC735D4DCBA}"/>
              </a:ext>
            </a:extLst>
          </p:cNvPr>
          <p:cNvCxnSpPr>
            <a:cxnSpLocks/>
          </p:cNvCxnSpPr>
          <p:nvPr/>
        </p:nvCxnSpPr>
        <p:spPr>
          <a:xfrm flipV="1">
            <a:off x="1256436" y="3342124"/>
            <a:ext cx="252291" cy="874365"/>
          </a:xfrm>
          <a:prstGeom prst="straightConnector1">
            <a:avLst/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92438C0-9AAF-4504-A861-A193139B04C7}"/>
              </a:ext>
            </a:extLst>
          </p:cNvPr>
          <p:cNvSpPr/>
          <p:nvPr/>
        </p:nvSpPr>
        <p:spPr>
          <a:xfrm rot="10800000">
            <a:off x="7458625" y="3016535"/>
            <a:ext cx="320169" cy="71015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382B6-112E-4844-B929-02DF2DAF4C3D}"/>
              </a:ext>
            </a:extLst>
          </p:cNvPr>
          <p:cNvSpPr txBox="1"/>
          <p:nvPr/>
        </p:nvSpPr>
        <p:spPr>
          <a:xfrm>
            <a:off x="8290630" y="6075238"/>
            <a:ext cx="3244455" cy="71413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sz="12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Entities &amp; Timeseries REST API</a:t>
            </a:r>
          </a:p>
          <a:p>
            <a:pPr defTabSz="914377">
              <a:lnSpc>
                <a:spcPct val="120000"/>
              </a:lnSpc>
            </a:pPr>
            <a:r>
              <a:rPr lang="en-US" sz="11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Resolves Tags and gets list of Entities</a:t>
            </a:r>
          </a:p>
          <a:p>
            <a:pPr defTabSz="914377">
              <a:lnSpc>
                <a:spcPct val="120000"/>
              </a:lnSpc>
            </a:pPr>
            <a:r>
              <a:rPr lang="en-US" sz="11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Queries Metrics for these Entities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3E53B-5A8F-4C53-BA37-A865C6D48148}"/>
              </a:ext>
            </a:extLst>
          </p:cNvPr>
          <p:cNvSpPr txBox="1"/>
          <p:nvPr/>
        </p:nvSpPr>
        <p:spPr>
          <a:xfrm>
            <a:off x="8574270" y="3153757"/>
            <a:ext cx="3510817" cy="81564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sz="16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Updates Build Validation Request</a:t>
            </a:r>
          </a:p>
          <a:p>
            <a:pPr marL="285744" indent="-285744" defTabSz="914377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2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85744" indent="-285744" defTabSz="914377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Status</a:t>
            </a:r>
          </a:p>
        </p:txBody>
      </p:sp>
    </p:spTree>
    <p:extLst>
      <p:ext uri="{BB962C8B-B14F-4D97-AF65-F5344CB8AC3E}">
        <p14:creationId xmlns:p14="http://schemas.microsoft.com/office/powerpoint/2010/main" val="168226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1" grpId="0" animBg="1"/>
      <p:bldP spid="22" grpId="0"/>
      <p:bldP spid="24" grpId="0" animBg="1"/>
      <p:bldP spid="25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686058" y="1463277"/>
            <a:ext cx="10639892" cy="47089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2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 // "Options are SERVICE, APPLICATION, HOST, PROCESS_GROUP_INSTANCE"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SampleNodeJsService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6399407" y="3504170"/>
            <a:ext cx="4573392" cy="134427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6483350" y="1644265"/>
            <a:ext cx="4546599" cy="10816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851869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82020" y="1448625"/>
            <a:ext cx="6076251" cy="50783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2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StagingToProductionYesterday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86400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6560289" y="1463277"/>
            <a:ext cx="5539564" cy="415498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2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StagingToStagingLastHour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ProductionToProductionLastH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671185" y="1381951"/>
            <a:ext cx="3632201" cy="10816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91432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8421777" y="1879900"/>
            <a:ext cx="2402408" cy="6925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4260048" y="1396305"/>
            <a:ext cx="7702117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54" y="1421130"/>
            <a:ext cx="3705751" cy="1241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4" y="165424"/>
            <a:ext cx="3705751" cy="1063768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219941" y="2761417"/>
            <a:ext cx="11751324" cy="1448055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2322038" y="1382453"/>
            <a:ext cx="1910497" cy="14285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2322037" y="-101945"/>
            <a:ext cx="1910497" cy="1499968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E054400-C736-4C02-BABB-0CEC74C1169A}"/>
              </a:ext>
            </a:extLst>
          </p:cNvPr>
          <p:cNvGrpSpPr/>
          <p:nvPr/>
        </p:nvGrpSpPr>
        <p:grpSpPr>
          <a:xfrm>
            <a:off x="102806" y="2847601"/>
            <a:ext cx="2125749" cy="1258482"/>
            <a:chOff x="77104" y="2135701"/>
            <a:chExt cx="1594312" cy="9438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38774-0388-49EE-B31B-14881F0F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226" y="2135701"/>
              <a:ext cx="244162" cy="296619"/>
            </a:xfrm>
            <a:prstGeom prst="rect">
              <a:avLst/>
            </a:prstGeom>
          </p:spPr>
        </p:pic>
        <p:pic>
          <p:nvPicPr>
            <p:cNvPr id="51" name="Picture 2" descr="Image result for ansible">
              <a:extLst>
                <a:ext uri="{FF2B5EF4-FFF2-40B4-BE49-F238E27FC236}">
                  <a16:creationId xmlns:a16="http://schemas.microsoft.com/office/drawing/2014/main" id="{59B3487F-28A9-4195-BE55-7986734404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12"/>
            <a:stretch/>
          </p:blipFill>
          <p:spPr bwMode="auto">
            <a:xfrm>
              <a:off x="1065619" y="2155423"/>
              <a:ext cx="248146" cy="25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https://puppet.com/themes/hoverboard/images/puppet-logo/puppet-logo-amber-white-lg.png">
              <a:extLst>
                <a:ext uri="{FF2B5EF4-FFF2-40B4-BE49-F238E27FC236}">
                  <a16:creationId xmlns:a16="http://schemas.microsoft.com/office/drawing/2014/main" id="{C644166F-F262-4C7D-A9CA-304110D14A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3048" y="2159926"/>
              <a:ext cx="188368" cy="28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Image result for chef software logo">
              <a:extLst>
                <a:ext uri="{FF2B5EF4-FFF2-40B4-BE49-F238E27FC236}">
                  <a16:creationId xmlns:a16="http://schemas.microsoft.com/office/drawing/2014/main" id="{92EFBE2E-D73A-4280-9DE5-1CC729103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91" r="20361" b="33875"/>
            <a:stretch/>
          </p:blipFill>
          <p:spPr bwMode="auto">
            <a:xfrm>
              <a:off x="647170" y="2145006"/>
              <a:ext cx="280272" cy="2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F9209B-CB35-4C42-80F0-16C12650F85E}"/>
                </a:ext>
              </a:extLst>
            </p:cNvPr>
            <p:cNvSpPr/>
            <p:nvPr/>
          </p:nvSpPr>
          <p:spPr>
            <a:xfrm>
              <a:off x="77104" y="2887154"/>
              <a:ext cx="1589464" cy="1924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377"/>
              <a:r>
                <a:rPr lang="en-US" sz="1067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launchApp.sh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F0D74D-CF21-4348-BB8D-0765BED6630D}"/>
              </a:ext>
            </a:extLst>
          </p:cNvPr>
          <p:cNvGrpSpPr/>
          <p:nvPr/>
        </p:nvGrpSpPr>
        <p:grpSpPr>
          <a:xfrm>
            <a:off x="102374" y="4817873"/>
            <a:ext cx="2119717" cy="657679"/>
            <a:chOff x="76780" y="3613403"/>
            <a:chExt cx="1589788" cy="49325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43B325-4FA0-4861-8D8A-9B7EDA5B5EF6}"/>
                </a:ext>
              </a:extLst>
            </p:cNvPr>
            <p:cNvSpPr/>
            <p:nvPr/>
          </p:nvSpPr>
          <p:spPr>
            <a:xfrm>
              <a:off x="76780" y="3622897"/>
              <a:ext cx="1589788" cy="45406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377"/>
              <a:r>
                <a:rPr lang="en-US" sz="12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 Data:</a:t>
              </a:r>
            </a:p>
            <a:p>
              <a:pPr defTabSz="914377"/>
              <a:r>
                <a:rPr lang="en-US" sz="1067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wget</a:t>
              </a:r>
              <a:r>
                <a:rPr lang="en-US" sz="1067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OneAgent.sh</a:t>
              </a:r>
            </a:p>
            <a:p>
              <a:pPr defTabSz="914377"/>
              <a:r>
                <a:rPr lang="en-US" sz="1067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./OneAgent.sh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F38DAC-828B-4D87-89E9-852D8EE2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1" t="6605" r="26785" b="7830"/>
            <a:stretch/>
          </p:blipFill>
          <p:spPr>
            <a:xfrm>
              <a:off x="1276918" y="3613403"/>
              <a:ext cx="272987" cy="493259"/>
            </a:xfrm>
            <a:prstGeom prst="rect">
              <a:avLst/>
            </a:prstGeom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8411905" y="2791432"/>
            <a:ext cx="2056855" cy="233507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8404065" y="3459513"/>
            <a:ext cx="3036092" cy="604956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102373" y="3284941"/>
            <a:ext cx="2119719" cy="5849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067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67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67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APP_NAME=Sample</a:t>
            </a:r>
          </a:p>
          <a:p>
            <a:pPr defTabSz="914377"/>
            <a:r>
              <a:rPr lang="en-US" sz="1067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1067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  <a:p>
            <a:pPr defTabSz="914377"/>
            <a:r>
              <a:rPr lang="en-US" sz="1067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67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67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MyNodeJs</a:t>
            </a:r>
            <a:endParaRPr lang="en-US" sz="1067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43339" y="3339688"/>
            <a:ext cx="2021155" cy="498589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8495326" y="3717032"/>
            <a:ext cx="2400081" cy="210597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231" y="1806104"/>
            <a:ext cx="1574800" cy="5334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8349149" y="1553825"/>
            <a:ext cx="2530012" cy="2104647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Image result for cloudwatch icon">
            <a:extLst>
              <a:ext uri="{FF2B5EF4-FFF2-40B4-BE49-F238E27FC236}">
                <a16:creationId xmlns:a16="http://schemas.microsoft.com/office/drawing/2014/main" id="{0F533700-AB60-4CA1-91F7-7E42B11F7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9" y="5636856"/>
            <a:ext cx="754923" cy="75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136D104-AA97-4D57-9E3A-A110799D487D}"/>
              </a:ext>
            </a:extLst>
          </p:cNvPr>
          <p:cNvGrpSpPr/>
          <p:nvPr/>
        </p:nvGrpSpPr>
        <p:grpSpPr>
          <a:xfrm>
            <a:off x="5158308" y="4244751"/>
            <a:ext cx="6793681" cy="2586989"/>
            <a:chOff x="3868730" y="3183563"/>
            <a:chExt cx="5095261" cy="194024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A0949F-8924-4D7E-B481-5159C276A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9759" b="68228"/>
            <a:stretch/>
          </p:blipFill>
          <p:spPr>
            <a:xfrm>
              <a:off x="6303048" y="3183563"/>
              <a:ext cx="2625333" cy="271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8A1D-3EA7-410E-9447-A943C1E51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730" y="4135164"/>
              <a:ext cx="1657832" cy="988641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5F3A06-2AE1-4498-B3FA-F2B82F0703D2}"/>
                </a:ext>
              </a:extLst>
            </p:cNvPr>
            <p:cNvSpPr/>
            <p:nvPr/>
          </p:nvSpPr>
          <p:spPr>
            <a:xfrm>
              <a:off x="6298632" y="3183564"/>
              <a:ext cx="2665359" cy="271405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29CB77F-5704-4833-8673-6F69E36FB9EB}"/>
              </a:ext>
            </a:extLst>
          </p:cNvPr>
          <p:cNvSpPr/>
          <p:nvPr/>
        </p:nvSpPr>
        <p:spPr>
          <a:xfrm>
            <a:off x="303291" y="6316315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CloudWatch</a:t>
            </a:r>
            <a:endParaRPr lang="en-US" sz="16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8304245" y="36697"/>
            <a:ext cx="0" cy="68580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447A9-C526-42A9-B7A3-6FDFDA687850}"/>
              </a:ext>
            </a:extLst>
          </p:cNvPr>
          <p:cNvGrpSpPr/>
          <p:nvPr/>
        </p:nvGrpSpPr>
        <p:grpSpPr>
          <a:xfrm>
            <a:off x="120890" y="4132774"/>
            <a:ext cx="3820041" cy="1390727"/>
            <a:chOff x="90667" y="3099580"/>
            <a:chExt cx="2865031" cy="1043045"/>
          </a:xfrm>
        </p:grpSpPr>
        <p:pic>
          <p:nvPicPr>
            <p:cNvPr id="1026" name="Picture 2" descr="Image result for cloudformation icon">
              <a:extLst>
                <a:ext uri="{FF2B5EF4-FFF2-40B4-BE49-F238E27FC236}">
                  <a16:creationId xmlns:a16="http://schemas.microsoft.com/office/drawing/2014/main" id="{B5042904-AD68-4999-8E10-30A5AFC88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7" y="3099580"/>
              <a:ext cx="502806" cy="502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saltstack icon">
              <a:extLst>
                <a:ext uri="{FF2B5EF4-FFF2-40B4-BE49-F238E27FC236}">
                  <a16:creationId xmlns:a16="http://schemas.microsoft.com/office/drawing/2014/main" id="{FF60A2AB-68D4-47D3-B6C2-DF553ECCF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4" y="3147802"/>
              <a:ext cx="44926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D981847A-4785-4578-8002-1BB9A8394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t="2310" r="24497" b="33663"/>
            <a:stretch/>
          </p:blipFill>
          <p:spPr bwMode="auto">
            <a:xfrm>
              <a:off x="1058665" y="3147802"/>
              <a:ext cx="39989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BA8332-B275-455E-8DAE-454567B93E62}"/>
                </a:ext>
              </a:extLst>
            </p:cNvPr>
            <p:cNvGrpSpPr/>
            <p:nvPr/>
          </p:nvGrpSpPr>
          <p:grpSpPr>
            <a:xfrm>
              <a:off x="1913447" y="3109283"/>
              <a:ext cx="1042251" cy="1033342"/>
              <a:chOff x="1913447" y="3109283"/>
              <a:chExt cx="1042251" cy="1033342"/>
            </a:xfrm>
          </p:grpSpPr>
          <p:pic>
            <p:nvPicPr>
              <p:cNvPr id="71" name="Picture 8" descr="Related image">
                <a:extLst>
                  <a:ext uri="{FF2B5EF4-FFF2-40B4-BE49-F238E27FC236}">
                    <a16:creationId xmlns:a16="http://schemas.microsoft.com/office/drawing/2014/main" id="{B7EA375A-6F00-45E6-AC37-562089655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6184" y="3109283"/>
                <a:ext cx="843558" cy="84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6C37C86-DDF3-4EE4-B44D-16AADA29EDA3}"/>
                  </a:ext>
                </a:extLst>
              </p:cNvPr>
              <p:cNvSpPr txBox="1"/>
              <p:nvPr/>
            </p:nvSpPr>
            <p:spPr>
              <a:xfrm>
                <a:off x="1913447" y="3891382"/>
                <a:ext cx="1042251" cy="251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400" dirty="0">
                    <a:latin typeface="Calibri Light" charset="0"/>
                    <a:ea typeface="Calibri Light" charset="0"/>
                    <a:cs typeface="Calibri Light" charset="0"/>
                  </a:rPr>
                  <a:t>AWS EC2 (Tag=Staging)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219941" y="4123837"/>
            <a:ext cx="11751323" cy="2770860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60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698498" y="1439925"/>
            <a:ext cx="10774365" cy="48936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77"/>
            <a:r>
              <a:rPr lang="en-US" sz="12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// min, max, 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sum, median, count, percentile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914377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3282948" y="1844291"/>
            <a:ext cx="6261101" cy="75603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US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1814690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56" y="2756925"/>
            <a:ext cx="10081120" cy="1071563"/>
          </a:xfrm>
        </p:spPr>
        <p:txBody>
          <a:bodyPr>
            <a:normAutofit fontScale="90000"/>
          </a:bodyPr>
          <a:lstStyle/>
          <a:p>
            <a:r>
              <a:rPr lang="en-US" sz="4267" dirty="0"/>
              <a:t>Behind the Scenes: Self-Healing</a:t>
            </a:r>
            <a:br>
              <a:rPr lang="en-US" dirty="0"/>
            </a:br>
            <a:r>
              <a:rPr lang="en-US" dirty="0"/>
              <a:t>Smart Remediation Action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3721745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Path to </a:t>
            </a:r>
            <a:r>
              <a:rPr lang="en-US" dirty="0" err="1"/>
              <a:t>NoOps</a:t>
            </a:r>
            <a:r>
              <a:rPr lang="en-US" dirty="0"/>
              <a:t>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97621" y="1817942"/>
            <a:ext cx="2776009" cy="4926711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946025" y="1732917"/>
            <a:ext cx="2059907" cy="67478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5222791" y="2435191"/>
            <a:ext cx="429208" cy="3958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5746250" y="2461725"/>
            <a:ext cx="435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5222791" y="3441819"/>
            <a:ext cx="429208" cy="3958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5746248" y="3455087"/>
            <a:ext cx="43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0543" y="1011391"/>
            <a:ext cx="439364" cy="4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1724" y="1005526"/>
            <a:ext cx="456213" cy="4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1825" y="1027289"/>
            <a:ext cx="427295" cy="4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8564" y="1821695"/>
            <a:ext cx="508144" cy="50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5285" y="934499"/>
            <a:ext cx="556915" cy="55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2512" y="967536"/>
            <a:ext cx="506688" cy="5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8501807" y="937732"/>
            <a:ext cx="550872" cy="53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34803" y="978294"/>
            <a:ext cx="388464" cy="4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970041" y="927121"/>
            <a:ext cx="2035891" cy="6747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5222791" y="2939619"/>
            <a:ext cx="429208" cy="3958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5746250" y="2952887"/>
            <a:ext cx="563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5222791" y="3924821"/>
            <a:ext cx="429208" cy="3958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5746250" y="3938087"/>
            <a:ext cx="307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1548" y="1861697"/>
            <a:ext cx="401329" cy="487551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6069278" y="1889273"/>
            <a:ext cx="426860" cy="44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BECB826D-1EEF-48B2-B467-13BB36F0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91828" y="1876375"/>
            <a:ext cx="324029" cy="48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5191468" y="1876377"/>
            <a:ext cx="482121" cy="4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0539" y="4260442"/>
            <a:ext cx="686317" cy="68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5238849" y="5257183"/>
            <a:ext cx="429208" cy="3958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5768831" y="5264455"/>
            <a:ext cx="307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8996685" y="5996665"/>
            <a:ext cx="2035891" cy="6747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5238849" y="6201439"/>
            <a:ext cx="429208" cy="3958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5768831" y="6208712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938538" y="1657931"/>
            <a:ext cx="853987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2153852" y="6302827"/>
            <a:ext cx="429208" cy="3958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2153852" y="5798731"/>
            <a:ext cx="429208" cy="3958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2153852" y="5096701"/>
            <a:ext cx="429208" cy="3958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2153852" y="4484191"/>
            <a:ext cx="429208" cy="3958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2153852" y="3386295"/>
            <a:ext cx="429208" cy="3958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106557" y="836713"/>
            <a:ext cx="2758107" cy="981231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11274173" y="5233105"/>
            <a:ext cx="519799" cy="4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9001961" y="5137501"/>
            <a:ext cx="2035891" cy="67478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9014512" y="4291405"/>
            <a:ext cx="2018064" cy="67478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4174" y="6061102"/>
            <a:ext cx="516945" cy="51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5222793" y="5045942"/>
            <a:ext cx="6784403" cy="23077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5238852" y="5920131"/>
            <a:ext cx="6768345" cy="1972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11008863" y="857896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sz="44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11008863" y="1655556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sz="44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535829" y="1424206"/>
            <a:ext cx="503679" cy="2646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774079" y="1424206"/>
            <a:ext cx="503679" cy="2646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5768831" y="4462241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5222791" y="4444847"/>
            <a:ext cx="429208" cy="3958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848547" y="2154727"/>
            <a:ext cx="429208" cy="3958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7399" y="1802759"/>
            <a:ext cx="527340" cy="5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2399" y="1841198"/>
            <a:ext cx="589312" cy="49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6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Automated Rollbacks with AWS Lambda and AWS </a:t>
            </a:r>
            <a:r>
              <a:rPr lang="en-US" dirty="0" err="1"/>
              <a:t>CodeDeploy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240460"/>
            <a:ext cx="2674811" cy="1994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76" y="1193825"/>
            <a:ext cx="4957763" cy="217642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3565399" y="1813635"/>
            <a:ext cx="2625852" cy="84772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9" y="3667521"/>
            <a:ext cx="3086531" cy="140037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3717090" y="4240816"/>
            <a:ext cx="2788485" cy="5642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024" y="4131531"/>
            <a:ext cx="755448" cy="832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6234767" y="5079283"/>
            <a:ext cx="2223964" cy="404619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sz="12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  <a:endParaRPr lang="en-US" sz="12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333375" y="3543300"/>
            <a:ext cx="112776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3631" y="4131531"/>
            <a:ext cx="923563" cy="9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8031177" y="4157872"/>
            <a:ext cx="2006209" cy="8391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7028243" y="3514573"/>
            <a:ext cx="637012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8" y="4131531"/>
            <a:ext cx="3047135" cy="25604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7619362" y="3554002"/>
            <a:ext cx="2312913" cy="526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sz="14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914377">
              <a:lnSpc>
                <a:spcPct val="120000"/>
              </a:lnSpc>
            </a:pPr>
            <a:r>
              <a:rPr lang="en-US" sz="12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3717089" y="5483901"/>
            <a:ext cx="3740987" cy="11068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US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/>
                <a:t>#5: Push comment to Dynatrace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07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85945"/>
          </a:xfrm>
        </p:spPr>
        <p:txBody>
          <a:bodyPr/>
          <a:lstStyle/>
          <a:p>
            <a:r>
              <a:rPr lang="en-US" dirty="0"/>
              <a:t>Application looks at startup for an environment variable BUILD_NUMBER.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6578" y="2006353"/>
          <a:ext cx="63751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255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4651899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Build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50% of requests return HTTP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Staging OK. 10% Requests fail in Production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698498" y="4211824"/>
            <a:ext cx="10774365" cy="48594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Deploy a different build: </a:t>
            </a:r>
          </a:p>
          <a:p>
            <a:pPr lvl="1"/>
            <a:r>
              <a:rPr lang="en-US" dirty="0"/>
              <a:t>Change the build number value in the associated Build Pipeline variable</a:t>
            </a:r>
          </a:p>
          <a:p>
            <a:pPr lvl="1"/>
            <a:r>
              <a:rPr lang="en-US" dirty="0"/>
              <a:t>Save and Queue</a:t>
            </a:r>
          </a:p>
          <a:p>
            <a:pPr lvl="1"/>
            <a:r>
              <a:rPr lang="en-US" dirty="0"/>
              <a:t>Deploy a new build (Release Pipeline)</a:t>
            </a:r>
          </a:p>
        </p:txBody>
      </p:sp>
    </p:spTree>
    <p:extLst>
      <p:ext uri="{BB962C8B-B14F-4D97-AF65-F5344CB8AC3E}">
        <p14:creationId xmlns:p14="http://schemas.microsoft.com/office/powerpoint/2010/main" val="305587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10618069" y="1089935"/>
            <a:ext cx="780643" cy="7673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070" y="1089935"/>
            <a:ext cx="778999" cy="7742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51" y="356659"/>
            <a:ext cx="2016224" cy="436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056" y="920391"/>
            <a:ext cx="1248139" cy="1008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320" y="920391"/>
            <a:ext cx="1248139" cy="968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584" y="943713"/>
            <a:ext cx="1248139" cy="968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845" y="932823"/>
            <a:ext cx="1248139" cy="96554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865744" y="1277156"/>
            <a:ext cx="301113" cy="3729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752225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5120489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7488753" y="1277156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868" y="5272350"/>
            <a:ext cx="2061621" cy="1179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96" y="3488709"/>
            <a:ext cx="2037539" cy="1492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2517" y="5144716"/>
            <a:ext cx="2210241" cy="1379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0111" y="3460740"/>
            <a:ext cx="2210243" cy="1396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3065" y="3481407"/>
            <a:ext cx="2053555" cy="1514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22468" y="5272349"/>
            <a:ext cx="2082105" cy="11975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819" y="2285317"/>
            <a:ext cx="566269" cy="6239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33512" y="2276874"/>
            <a:ext cx="566269" cy="6239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4102" y="2276873"/>
            <a:ext cx="566269" cy="6239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6535" y="3399829"/>
            <a:ext cx="566269" cy="6239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86965" y="3483780"/>
            <a:ext cx="1800499" cy="135272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3431192" y="283343"/>
            <a:ext cx="8347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2380" y="409908"/>
            <a:ext cx="1637448" cy="3303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2334883" y="286877"/>
            <a:ext cx="576064" cy="576064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51" y="1212377"/>
            <a:ext cx="494232" cy="494232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9857012" y="1282249"/>
            <a:ext cx="576064" cy="3729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0840" y="4488561"/>
            <a:ext cx="627872" cy="62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77780" y="2276873"/>
            <a:ext cx="566269" cy="6239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30008" y="5348879"/>
            <a:ext cx="1935699" cy="11210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03826" y="2524786"/>
            <a:ext cx="1836175" cy="8330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98962" y="5098787"/>
            <a:ext cx="1838255" cy="140494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3040257" y="2640365"/>
            <a:ext cx="0" cy="405299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5456525" y="2653053"/>
            <a:ext cx="0" cy="404031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7856792" y="2653053"/>
            <a:ext cx="0" cy="404031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10065037" y="2653053"/>
            <a:ext cx="0" cy="404031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10618069" y="1089935"/>
            <a:ext cx="780643" cy="76732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1007554" y="2912926"/>
            <a:ext cx="1664781" cy="312676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933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8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683958" y="1914095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3714862" y="1914095"/>
            <a:ext cx="271287" cy="27128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6478050" y="1925313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3830057" y="1957843"/>
            <a:ext cx="271287" cy="27128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3415220" y="2900818"/>
            <a:ext cx="1664781" cy="312676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933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8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5833051" y="2909853"/>
            <a:ext cx="1664781" cy="312676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933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8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8164775" y="2909853"/>
            <a:ext cx="1664781" cy="312676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933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8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10339778" y="3984025"/>
            <a:ext cx="1664781" cy="312676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933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8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923962" y="3767153"/>
            <a:ext cx="1031281" cy="20985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873102" y="5449468"/>
            <a:ext cx="2067825" cy="107440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5671200" y="5429327"/>
            <a:ext cx="2067825" cy="107440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5761874" y="3767151"/>
            <a:ext cx="1031281" cy="20985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4456544" y="3459337"/>
            <a:ext cx="866213" cy="220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67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4446678" y="5144687"/>
            <a:ext cx="866213" cy="220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67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9026746" y="3437457"/>
            <a:ext cx="866213" cy="220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67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9060038" y="5116433"/>
            <a:ext cx="866213" cy="220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67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10932738" y="3223934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10925715" y="4285939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658874" y="3232314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4099219" y="3187923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6486009" y="3219898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8861522" y="3180438"/>
            <a:ext cx="271287" cy="27128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10888587" y="1369838"/>
            <a:ext cx="1133813" cy="473676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67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4118173" y="1874438"/>
            <a:ext cx="858079" cy="25998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4253911" y="2063861"/>
            <a:ext cx="858079" cy="25998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8359141" y="1932474"/>
            <a:ext cx="271287" cy="27128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8474335" y="1976222"/>
            <a:ext cx="271287" cy="27128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8762451" y="1892817"/>
            <a:ext cx="858079" cy="25998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8898190" y="2082239"/>
            <a:ext cx="858079" cy="25998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189747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9797-C91F-4460-9A92-2CF15EA2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97" y="148309"/>
            <a:ext cx="6732235" cy="766091"/>
          </a:xfrm>
        </p:spPr>
        <p:txBody>
          <a:bodyPr/>
          <a:lstStyle/>
          <a:p>
            <a:r>
              <a:rPr lang="en-US" dirty="0"/>
              <a:t>For Azure and Azure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E8F4-4B25-4BBF-B555-86D29EA7F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95" y="914399"/>
            <a:ext cx="11286983" cy="5503654"/>
          </a:xfrm>
        </p:spPr>
        <p:txBody>
          <a:bodyPr>
            <a:normAutofit/>
          </a:bodyPr>
          <a:lstStyle/>
          <a:p>
            <a:r>
              <a:rPr lang="en-US"/>
              <a:t>Azure Devops provides multiple development collaboration tools. We will be using:</a:t>
            </a:r>
          </a:p>
          <a:p>
            <a:pPr lvl="1"/>
            <a:r>
              <a:rPr lang="en-US"/>
              <a:t>Azure Repos: Source control repository for the test application</a:t>
            </a:r>
            <a:endParaRPr lang="en-CA"/>
          </a:p>
          <a:p>
            <a:pPr lvl="1"/>
            <a:r>
              <a:rPr lang="en-US"/>
              <a:t>Azure Pipelines: Creating CI/CD pipelines for deploying the test application</a:t>
            </a:r>
          </a:p>
          <a:p>
            <a:pPr lvl="1"/>
            <a:r>
              <a:rPr lang="en-US"/>
              <a:t>Azure Devops Dynatrace Extension: Deployed in Azure Marketplace.</a:t>
            </a:r>
          </a:p>
          <a:p>
            <a:pPr lvl="2"/>
            <a:r>
              <a:rPr lang="en-US"/>
              <a:t>Push Deployment to Dynatrace Task</a:t>
            </a:r>
          </a:p>
          <a:p>
            <a:pPr lvl="2"/>
            <a:r>
              <a:rPr lang="en-US"/>
              <a:t>Release Gate</a:t>
            </a:r>
          </a:p>
          <a:p>
            <a:pPr lvl="1"/>
            <a:r>
              <a:rPr lang="en-US"/>
              <a:t>Azure Functions : </a:t>
            </a:r>
          </a:p>
          <a:p>
            <a:pPr lvl="2"/>
            <a:r>
              <a:rPr lang="en-US"/>
              <a:t>Self Healing Function: This function will redeploy a good build in the event that the bad build has made it to production upon receiving a Performance issue from Dynatrace. </a:t>
            </a:r>
            <a:endParaRPr lang="en-CA"/>
          </a:p>
          <a:p>
            <a:pPr lvl="2"/>
            <a:r>
              <a:rPr lang="en-US"/>
              <a:t>Unbreakable Release gate Function – This is called post deployment from Staging to validate the build</a:t>
            </a:r>
            <a:r>
              <a:rPr lang="en-CA">
                <a:effectLst/>
              </a:rPr>
              <a:t> </a:t>
            </a:r>
            <a:endParaRPr lang="en-US"/>
          </a:p>
          <a:p>
            <a:pPr lvl="1"/>
            <a:r>
              <a:rPr lang="en-US"/>
              <a:t>Azure Storage account: Used for storing the monspec file and the pipelineinfo files. </a:t>
            </a:r>
            <a:endParaRPr lang="en-CA"/>
          </a:p>
          <a:p>
            <a:pPr lvl="1"/>
            <a:r>
              <a:rPr lang="en-US"/>
              <a:t>Azure Proxy: Dynatrace Proxy: Utility with Dynatrace cli installed for comparing the Performance information with the monspec file. </a:t>
            </a:r>
            <a:endParaRPr lang="en-CA"/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155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9797-C91F-4460-9A92-2CF15EA2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97" y="148309"/>
            <a:ext cx="10182801" cy="766091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Azure DevOps Dynatrace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E8F4-4B25-4BBF-B555-86D29EA7F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95" y="914399"/>
            <a:ext cx="11683799" cy="5641676"/>
          </a:xfrm>
        </p:spPr>
        <p:txBody>
          <a:bodyPr>
            <a:normAutofit/>
          </a:bodyPr>
          <a:lstStyle/>
          <a:p>
            <a:r>
              <a:rPr lang="en-US"/>
              <a:t>The Dynatrace Extension consists of two components:</a:t>
            </a:r>
          </a:p>
          <a:p>
            <a:pPr marL="0" indent="0">
              <a:buNone/>
            </a:pPr>
            <a:endParaRPr lang="en-CA"/>
          </a:p>
          <a:p>
            <a:pPr lvl="1"/>
            <a:r>
              <a:rPr lang="en-US"/>
              <a:t>Push Deployment Event Task: </a:t>
            </a:r>
          </a:p>
          <a:p>
            <a:pPr lvl="2"/>
            <a:r>
              <a:rPr lang="en-US"/>
              <a:t>The task pushes a Deployment event to Dynatrace when a new version of the application is deployed. </a:t>
            </a:r>
          </a:p>
          <a:p>
            <a:pPr lvl="2"/>
            <a:r>
              <a:rPr lang="en-US"/>
              <a:t>It uses the Dynatrace events API to publish the details of the Deployment. </a:t>
            </a:r>
          </a:p>
          <a:p>
            <a:pPr lvl="2"/>
            <a:r>
              <a:rPr lang="en-US"/>
              <a:t>The event requires URL to the Dynatrace Tenant, API token, Tag Name and Context (Note the Tag needs to be available in Dynatrace for the event to show up).  </a:t>
            </a:r>
          </a:p>
          <a:p>
            <a:pPr lvl="1"/>
            <a:endParaRPr lang="en-CA"/>
          </a:p>
          <a:p>
            <a:pPr lvl="1"/>
            <a:r>
              <a:rPr lang="en-US"/>
              <a:t>Unbreakable Release Gate: </a:t>
            </a:r>
          </a:p>
          <a:p>
            <a:pPr lvl="2"/>
            <a:r>
              <a:rPr lang="en-US"/>
              <a:t>The quality gate is executed to test the quality of the current build in Staging against a Monspec file. </a:t>
            </a:r>
          </a:p>
          <a:p>
            <a:pPr lvl="3"/>
            <a:r>
              <a:rPr lang="en-US"/>
              <a:t>In the case that there are no violations the gate succeeds and pushes the code to Production. </a:t>
            </a:r>
          </a:p>
          <a:p>
            <a:pPr lvl="3"/>
            <a:r>
              <a:rPr lang="en-US"/>
              <a:t>In case there are reported Violations then the Release Pipeline fails and the code is not deployed to Production. </a:t>
            </a:r>
            <a:endParaRPr lang="en-CA"/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857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65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3256</Words>
  <Application>Microsoft Macintosh PowerPoint</Application>
  <PresentationFormat>Widescreen</PresentationFormat>
  <Paragraphs>509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 Unicode MS</vt:lpstr>
      <vt:lpstr>SimSun</vt:lpstr>
      <vt:lpstr>Arial</vt:lpstr>
      <vt:lpstr>Calibri</vt:lpstr>
      <vt:lpstr>Calibri Light</vt:lpstr>
      <vt:lpstr>Courier New</vt:lpstr>
      <vt:lpstr>Helvetica Light</vt:lpstr>
      <vt:lpstr>Liberation Sans</vt:lpstr>
      <vt:lpstr>Lucida Sans</vt:lpstr>
      <vt:lpstr>Verdana</vt:lpstr>
      <vt:lpstr>Wingdings</vt:lpstr>
      <vt:lpstr>Office Theme</vt:lpstr>
      <vt:lpstr>1_master_master</vt:lpstr>
      <vt:lpstr>Unbreakable Azure Devops Pipeline using Dynatrace</vt:lpstr>
      <vt:lpstr>Pre Requisites</vt:lpstr>
      <vt:lpstr>THE BIG PICTURE What we are going to do today!</vt:lpstr>
      <vt:lpstr>PowerPoint Presentation</vt:lpstr>
      <vt:lpstr>PowerPoint Presentation</vt:lpstr>
      <vt:lpstr>PowerPoint Presentation</vt:lpstr>
      <vt:lpstr>For Azure and Azure DevOps</vt:lpstr>
      <vt:lpstr>More on the Azure DevOps Dynatrace extension</vt:lpstr>
      <vt:lpstr>Step by Step</vt:lpstr>
      <vt:lpstr>Step 1 : Storage Account</vt:lpstr>
      <vt:lpstr>PowerPoint Presentation</vt:lpstr>
      <vt:lpstr>Step 2: Create Azure DevOps Organization and Project</vt:lpstr>
      <vt:lpstr>Step 3: Setup Azure Repos</vt:lpstr>
      <vt:lpstr>PowerPoint Presentation</vt:lpstr>
      <vt:lpstr>Step 4: Create a Personal Access Token</vt:lpstr>
      <vt:lpstr>Step 5: Build Pipeline</vt:lpstr>
      <vt:lpstr>Result</vt:lpstr>
      <vt:lpstr>Step 6: Run the Build Pipeline</vt:lpstr>
      <vt:lpstr>Step 7: Release Pipeline</vt:lpstr>
      <vt:lpstr>Release Stage</vt:lpstr>
      <vt:lpstr>Step 8: Deploy time</vt:lpstr>
      <vt:lpstr>Step 9: Functions URL and Key</vt:lpstr>
      <vt:lpstr>Step 9: Functions URL and Key</vt:lpstr>
      <vt:lpstr>App Pipeline</vt:lpstr>
      <vt:lpstr>App Release Pipeline</vt:lpstr>
      <vt:lpstr>Step 10 : Dynatrace Account Info</vt:lpstr>
      <vt:lpstr>Step 11 : Dynatrace API Token</vt:lpstr>
      <vt:lpstr>PowerPoint Presentation</vt:lpstr>
      <vt:lpstr>PowerPoint Presentation</vt:lpstr>
      <vt:lpstr>Step 14: Add SelfHealing Function URL Webhook Integration</vt:lpstr>
      <vt:lpstr>Step 14 – Release Pipeline Configuration</vt:lpstr>
      <vt:lpstr>Push Deployment Event Task</vt:lpstr>
      <vt:lpstr>Update Release gate</vt:lpstr>
      <vt:lpstr>Values for Release Gate</vt:lpstr>
      <vt:lpstr>Create Release</vt:lpstr>
      <vt:lpstr>Behind the Scenes: Deployment Shift-Right: Version Information, Tags, Meta Data, …</vt:lpstr>
      <vt:lpstr>What happens in Release Pipeline Stages?</vt:lpstr>
      <vt:lpstr>Shift-Right: Tags, Deployments &amp; Events</vt:lpstr>
      <vt:lpstr>@ Deployment: Passing Meta Data to launched processes</vt:lpstr>
      <vt:lpstr>@ Deployment: Converting Process Meta Data to Tags on Services!</vt:lpstr>
      <vt:lpstr>@ Deployment: Converting Process Meta Data to Tags on Services!</vt:lpstr>
      <vt:lpstr>Automated Tag Rules: Define ONCE in Dynatrace!</vt:lpstr>
      <vt:lpstr>@Deployment: Pass Deployment Information to Deployed Entities</vt:lpstr>
      <vt:lpstr>Monitoring as Code (Monspec): Define Services and their Environments as Code</vt:lpstr>
      <vt:lpstr>Behind the Scenes: Approval Stage Shift-Left: Automate Metric Comparison to Validate Build</vt:lpstr>
      <vt:lpstr>Monitoring as Code: Compare Metrics of Services of Different Environments/Builds</vt:lpstr>
      <vt:lpstr>@Approval: Automating Build Validation into your CodePipeline</vt:lpstr>
      <vt:lpstr>Monitoring as Code: The Full Picture</vt:lpstr>
      <vt:lpstr>Monitoring as Code: The Full Picture</vt:lpstr>
      <vt:lpstr>Monitoring as Code: The Full Picture</vt:lpstr>
      <vt:lpstr>Behind the Scenes: Self-Healing Smart Remediation Action based on AI-Detected Problems</vt:lpstr>
      <vt:lpstr>Path to NoOps: Better and Smarter Auto-Remediation, Self-Healing, …</vt:lpstr>
      <vt:lpstr>Automated Rollbacks with AWS Lambda and AWS CodeDeploy</vt:lpstr>
      <vt:lpstr>Simulating Different “Bad” Builds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Habib, Safia</dc:creator>
  <cp:lastModifiedBy>Caron, Steve</cp:lastModifiedBy>
  <cp:revision>33</cp:revision>
  <dcterms:created xsi:type="dcterms:W3CDTF">2018-11-05T18:04:07Z</dcterms:created>
  <dcterms:modified xsi:type="dcterms:W3CDTF">2018-11-07T13:56:04Z</dcterms:modified>
</cp:coreProperties>
</file>